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41"/>
  </p:notesMasterIdLst>
  <p:sldIdLst>
    <p:sldId id="257" r:id="rId2"/>
    <p:sldId id="289" r:id="rId3"/>
    <p:sldId id="470" r:id="rId4"/>
    <p:sldId id="466" r:id="rId5"/>
    <p:sldId id="258" r:id="rId6"/>
    <p:sldId id="482" r:id="rId7"/>
    <p:sldId id="486" r:id="rId8"/>
    <p:sldId id="256" r:id="rId9"/>
    <p:sldId id="259" r:id="rId10"/>
    <p:sldId id="260" r:id="rId11"/>
    <p:sldId id="487" r:id="rId12"/>
    <p:sldId id="263" r:id="rId13"/>
    <p:sldId id="488" r:id="rId14"/>
    <p:sldId id="290" r:id="rId15"/>
    <p:sldId id="485" r:id="rId16"/>
    <p:sldId id="489" r:id="rId17"/>
    <p:sldId id="478" r:id="rId18"/>
    <p:sldId id="479" r:id="rId19"/>
    <p:sldId id="352" r:id="rId20"/>
    <p:sldId id="354" r:id="rId21"/>
    <p:sldId id="355" r:id="rId22"/>
    <p:sldId id="372" r:id="rId23"/>
    <p:sldId id="356" r:id="rId24"/>
    <p:sldId id="359" r:id="rId25"/>
    <p:sldId id="361" r:id="rId26"/>
    <p:sldId id="378" r:id="rId27"/>
    <p:sldId id="362" r:id="rId28"/>
    <p:sldId id="384" r:id="rId29"/>
    <p:sldId id="365" r:id="rId30"/>
    <p:sldId id="385" r:id="rId31"/>
    <p:sldId id="366" r:id="rId32"/>
    <p:sldId id="291" r:id="rId33"/>
    <p:sldId id="405" r:id="rId34"/>
    <p:sldId id="266" r:id="rId35"/>
    <p:sldId id="279" r:id="rId36"/>
    <p:sldId id="280" r:id="rId37"/>
    <p:sldId id="281" r:id="rId38"/>
    <p:sldId id="282" r:id="rId39"/>
    <p:sldId id="283" r:id="rId4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03"/>
    <p:restoredTop sz="94699"/>
  </p:normalViewPr>
  <p:slideViewPr>
    <p:cSldViewPr snapToGrid="0" snapToObjects="1">
      <p:cViewPr varScale="1">
        <p:scale>
          <a:sx n="93" d="100"/>
          <a:sy n="93" d="100"/>
        </p:scale>
        <p:origin x="22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32478-8DFE-DB40-A0BE-2B4EBCCA9993}" type="datetimeFigureOut">
              <a:rPr lang="en-US" smtClean="0"/>
              <a:t>6/11/19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FBA768-E2C9-9B4C-8634-0E3A86BC43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882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381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827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986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7127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9809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068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0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53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29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20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990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036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21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3869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785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47115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4227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9410B-EC37-2148-B3F5-8F76B2261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45528-3D2E-4246-9100-754E2E5E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Google Shape;34;p5">
            <a:extLst>
              <a:ext uri="{FF2B5EF4-FFF2-40B4-BE49-F238E27FC236}">
                <a16:creationId xmlns:a16="http://schemas.microsoft.com/office/drawing/2014/main" id="{F2CA005A-F5AB-F647-B906-EE9F1625F9D2}"/>
              </a:ext>
            </a:extLst>
          </p:cNvPr>
          <p:cNvSpPr/>
          <p:nvPr userDrawn="1"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9" name="Google Shape;35;p5">
            <a:extLst>
              <a:ext uri="{FF2B5EF4-FFF2-40B4-BE49-F238E27FC236}">
                <a16:creationId xmlns:a16="http://schemas.microsoft.com/office/drawing/2014/main" id="{64C4AA2D-11E5-3E4B-8326-1B54E9A2F7D1}"/>
              </a:ext>
            </a:extLst>
          </p:cNvPr>
          <p:cNvSpPr/>
          <p:nvPr userDrawn="1"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0" name="Google Shape;36;p5">
            <a:extLst>
              <a:ext uri="{FF2B5EF4-FFF2-40B4-BE49-F238E27FC236}">
                <a16:creationId xmlns:a16="http://schemas.microsoft.com/office/drawing/2014/main" id="{472B4A29-3506-7342-8190-5905AFDB6CE8}"/>
              </a:ext>
            </a:extLst>
          </p:cNvPr>
          <p:cNvSpPr/>
          <p:nvPr userDrawn="1"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1" name="Google Shape;37;p5">
            <a:extLst>
              <a:ext uri="{FF2B5EF4-FFF2-40B4-BE49-F238E27FC236}">
                <a16:creationId xmlns:a16="http://schemas.microsoft.com/office/drawing/2014/main" id="{03C20999-7809-6C48-950C-AA89E6A07BC1}"/>
              </a:ext>
            </a:extLst>
          </p:cNvPr>
          <p:cNvSpPr/>
          <p:nvPr userDrawn="1"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38;p5">
            <a:extLst>
              <a:ext uri="{FF2B5EF4-FFF2-40B4-BE49-F238E27FC236}">
                <a16:creationId xmlns:a16="http://schemas.microsoft.com/office/drawing/2014/main" id="{6D394E54-B3EE-3745-B0CD-61E1E5B685A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960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29321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8215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6958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24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1191600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4515205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7838809" y="1600200"/>
            <a:ext cx="31616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Google Shape;53;p7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4" name="Google Shape;54;p7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5" name="Google Shape;55;p7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6" name="Google Shape;56;p7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02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1" name="Google Shape;61;p8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2" name="Google Shape;62;p8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3" name="Google Shape;63;p8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41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1191600" y="6199950"/>
            <a:ext cx="8616800" cy="467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2185C5"/>
              </a:buClr>
              <a:buSzPts val="1400"/>
              <a:buNone/>
              <a:defRPr sz="1400">
                <a:solidFill>
                  <a:srgbClr val="2185C5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Google Shape;67;p9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8" name="Google Shape;68;p9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69" name="Google Shape;69;p9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0" name="Google Shape;70;p9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2185C5"/>
                </a:solidFill>
              </a:defRPr>
            </a:lvl1pPr>
            <a:lvl2pPr lvl="1">
              <a:buNone/>
              <a:defRPr>
                <a:solidFill>
                  <a:srgbClr val="2185C5"/>
                </a:solidFill>
              </a:defRPr>
            </a:lvl2pPr>
            <a:lvl3pPr lvl="2">
              <a:buNone/>
              <a:defRPr>
                <a:solidFill>
                  <a:srgbClr val="2185C5"/>
                </a:solidFill>
              </a:defRPr>
            </a:lvl3pPr>
            <a:lvl4pPr lvl="3">
              <a:buNone/>
              <a:defRPr>
                <a:solidFill>
                  <a:srgbClr val="2185C5"/>
                </a:solidFill>
              </a:defRPr>
            </a:lvl4pPr>
            <a:lvl5pPr lvl="4">
              <a:buNone/>
              <a:defRPr>
                <a:solidFill>
                  <a:srgbClr val="2185C5"/>
                </a:solidFill>
              </a:defRPr>
            </a:lvl5pPr>
            <a:lvl6pPr lvl="5">
              <a:buNone/>
              <a:defRPr>
                <a:solidFill>
                  <a:srgbClr val="2185C5"/>
                </a:solidFill>
              </a:defRPr>
            </a:lvl6pPr>
            <a:lvl7pPr lvl="6">
              <a:buNone/>
              <a:defRPr>
                <a:solidFill>
                  <a:srgbClr val="2185C5"/>
                </a:solidFill>
              </a:defRPr>
            </a:lvl7pPr>
            <a:lvl8pPr lvl="7">
              <a:buNone/>
              <a:defRPr>
                <a:solidFill>
                  <a:srgbClr val="2185C5"/>
                </a:solidFill>
              </a:defRPr>
            </a:lvl8pPr>
            <a:lvl9pPr lvl="8">
              <a:buNone/>
              <a:defRPr>
                <a:solidFill>
                  <a:srgbClr val="2185C5"/>
                </a:solidFill>
              </a:defRPr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57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416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2C8B0F94-9128-894F-8CFF-20934CBE8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02770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7" r:id="rId11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tags" Target="../tags/tag6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1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11.png"/><Relationship Id="rId5" Type="http://schemas.openxmlformats.org/officeDocument/2006/relationships/tags" Target="../tags/tag8.xml"/><Relationship Id="rId10" Type="http://schemas.openxmlformats.org/officeDocument/2006/relationships/image" Target="../media/image10.png"/><Relationship Id="rId4" Type="http://schemas.openxmlformats.org/officeDocument/2006/relationships/tags" Target="../tags/tag7.xml"/><Relationship Id="rId9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12.xml"/><Relationship Id="rId7" Type="http://schemas.openxmlformats.org/officeDocument/2006/relationships/image" Target="../media/image15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0.png"/><Relationship Id="rId4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8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23.xml"/><Relationship Id="rId7" Type="http://schemas.openxmlformats.org/officeDocument/2006/relationships/image" Target="../media/image3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11.xml"/><Relationship Id="rId10" Type="http://schemas.openxmlformats.org/officeDocument/2006/relationships/image" Target="../media/image32.png"/><Relationship Id="rId4" Type="http://schemas.openxmlformats.org/officeDocument/2006/relationships/tags" Target="../tags/tag24.xml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3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  <p:extLst>
      <p:ext uri="{BB962C8B-B14F-4D97-AF65-F5344CB8AC3E}">
        <p14:creationId xmlns:p14="http://schemas.microsoft.com/office/powerpoint/2010/main" val="542001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A110B83-FC68-8E45-A683-7A89DA0955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2064" y="287117"/>
            <a:ext cx="8616800" cy="1143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Model: by sign table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0BAB9BC-0E59-444B-86C9-2335D8D5C6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  <a:p>
            <a:pPr>
              <a:buFont typeface="Wingdings" pitchFamily="2" charset="2"/>
              <a:buNone/>
            </a:pPr>
            <a:endParaRPr lang="zh-CN" altLang="en-US" baseline="-25000">
              <a:ea typeface="宋体" panose="02010600030101010101" pitchFamily="2" charset="-122"/>
            </a:endParaRPr>
          </a:p>
        </p:txBody>
      </p:sp>
      <p:pic>
        <p:nvPicPr>
          <p:cNvPr id="6149" name="Picture 5" descr="D:\perf\TP_tmp.png">
            <a:extLst>
              <a:ext uri="{FF2B5EF4-FFF2-40B4-BE49-F238E27FC236}">
                <a16:creationId xmlns:a16="http://schemas.microsoft.com/office/drawing/2014/main" id="{4837D7CE-5773-1A4F-9B7C-4D6CB16B931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59" y="2310525"/>
            <a:ext cx="3808413" cy="188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CD09FF3-78EF-7E45-9999-2D49215D584D}"/>
              </a:ext>
            </a:extLst>
          </p:cNvPr>
          <p:cNvGrpSpPr/>
          <p:nvPr/>
        </p:nvGrpSpPr>
        <p:grpSpPr>
          <a:xfrm>
            <a:off x="6428509" y="418538"/>
            <a:ext cx="4903032" cy="2920445"/>
            <a:chOff x="6428509" y="711160"/>
            <a:chExt cx="4903032" cy="2920445"/>
          </a:xfrm>
        </p:grpSpPr>
        <p:pic>
          <p:nvPicPr>
            <p:cNvPr id="6153" name="Picture 9" descr="D:\powerpnt\97\TP_tmp.bmp">
              <a:extLst>
                <a:ext uri="{FF2B5EF4-FFF2-40B4-BE49-F238E27FC236}">
                  <a16:creationId xmlns:a16="http://schemas.microsoft.com/office/drawing/2014/main" id="{BFFCD4D1-5F6F-5E44-ABC7-B60AEEC78743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6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861" y="1006487"/>
              <a:ext cx="4664075" cy="2590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E369B77-27BD-574E-9AED-CEC3D0D8532B}"/>
                </a:ext>
              </a:extLst>
            </p:cNvPr>
            <p:cNvSpPr/>
            <p:nvPr/>
          </p:nvSpPr>
          <p:spPr>
            <a:xfrm>
              <a:off x="6428509" y="711160"/>
              <a:ext cx="4903032" cy="29204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758D1E-D9E4-9E4A-8FFC-6A9FA0096881}"/>
              </a:ext>
            </a:extLst>
          </p:cNvPr>
          <p:cNvGrpSpPr/>
          <p:nvPr/>
        </p:nvGrpSpPr>
        <p:grpSpPr>
          <a:xfrm>
            <a:off x="6428509" y="3657787"/>
            <a:ext cx="4903032" cy="2936245"/>
            <a:chOff x="6428509" y="3657787"/>
            <a:chExt cx="4903032" cy="293624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E9E1980-7A1C-BF4E-AD70-13ADD213D55F}"/>
                </a:ext>
              </a:extLst>
            </p:cNvPr>
            <p:cNvGrpSpPr/>
            <p:nvPr/>
          </p:nvGrpSpPr>
          <p:grpSpPr>
            <a:xfrm>
              <a:off x="6968616" y="3657787"/>
              <a:ext cx="3738564" cy="2849563"/>
              <a:chOff x="3581400" y="1600201"/>
              <a:chExt cx="3738564" cy="2849563"/>
            </a:xfrm>
          </p:grpSpPr>
          <p:pic>
            <p:nvPicPr>
              <p:cNvPr id="7" name="Picture 6" descr="C:\Documents and Settings\Video\My Documents\ritun\TP_tmp.png">
                <a:extLst>
                  <a:ext uri="{FF2B5EF4-FFF2-40B4-BE49-F238E27FC236}">
                    <a16:creationId xmlns:a16="http://schemas.microsoft.com/office/drawing/2014/main" id="{2B315A5A-3552-EC4B-9FB7-21417FE3FB65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2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201" y="1600201"/>
                <a:ext cx="3382963" cy="639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7" descr="C:\Documents and Settings\Video\My Documents\ritun\TP_tmp.png">
                <a:extLst>
                  <a:ext uri="{FF2B5EF4-FFF2-40B4-BE49-F238E27FC236}">
                    <a16:creationId xmlns:a16="http://schemas.microsoft.com/office/drawing/2014/main" id="{DE88DB01-B00B-C543-8492-17D781215D20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3"/>
                </p:custDataLst>
              </p:nvPr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201" y="2286001"/>
                <a:ext cx="3687763" cy="639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8" descr="C:\Documents and Settings\Video\My Documents\ritun\TP_tmp.png">
                <a:extLst>
                  <a:ext uri="{FF2B5EF4-FFF2-40B4-BE49-F238E27FC236}">
                    <a16:creationId xmlns:a16="http://schemas.microsoft.com/office/drawing/2014/main" id="{5083CC3E-F6C3-D945-86B8-D05F4FD1DEB6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4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2200" y="3076319"/>
                <a:ext cx="3687763" cy="639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9" descr="C:\Documents and Settings\Video\My Documents\ritun\TP_tmp.png">
                <a:extLst>
                  <a:ext uri="{FF2B5EF4-FFF2-40B4-BE49-F238E27FC236}">
                    <a16:creationId xmlns:a16="http://schemas.microsoft.com/office/drawing/2014/main" id="{D0CBEF4A-2771-0543-88F0-A2F20296D59D}"/>
                  </a:ext>
                </a:extLst>
              </p:cNvPr>
              <p:cNvPicPr>
                <a:picLocks noChangeAspect="1" noChangeArrowheads="1"/>
              </p:cNvPicPr>
              <p:nvPr>
                <p:custDataLst>
                  <p:tags r:id="rId5"/>
                </p:custDataLst>
              </p:nvPr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1400" y="3810001"/>
                <a:ext cx="3625850" cy="6397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CCBF062-CE6E-D34C-8188-26C7F09EC1F9}"/>
                </a:ext>
              </a:extLst>
            </p:cNvPr>
            <p:cNvSpPr/>
            <p:nvPr/>
          </p:nvSpPr>
          <p:spPr>
            <a:xfrm>
              <a:off x="6428509" y="3673587"/>
              <a:ext cx="4903032" cy="292044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64C2CA3D-7A06-E040-9EAD-99C7A9F0F8C7}"/>
              </a:ext>
            </a:extLst>
          </p:cNvPr>
          <p:cNvSpPr/>
          <p:nvPr/>
        </p:nvSpPr>
        <p:spPr>
          <a:xfrm>
            <a:off x="2050218" y="2715491"/>
            <a:ext cx="3449782" cy="401051"/>
          </a:xfrm>
          <a:prstGeom prst="ellipse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0E5A5F-BE10-914D-AE41-A83EB67B0B40}"/>
              </a:ext>
            </a:extLst>
          </p:cNvPr>
          <p:cNvSpPr/>
          <p:nvPr/>
        </p:nvSpPr>
        <p:spPr>
          <a:xfrm rot="16200000">
            <a:off x="2651300" y="3233808"/>
            <a:ext cx="2247621" cy="401051"/>
          </a:xfrm>
          <a:prstGeom prst="ellipse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68EA142-773C-1646-9FA8-BF51917EDC0E}"/>
              </a:ext>
            </a:extLst>
          </p:cNvPr>
          <p:cNvCxnSpPr>
            <a:cxnSpLocks/>
            <a:stCxn id="5" idx="7"/>
          </p:cNvCxnSpPr>
          <p:nvPr/>
        </p:nvCxnSpPr>
        <p:spPr>
          <a:xfrm flipV="1">
            <a:off x="4994791" y="1579418"/>
            <a:ext cx="1349465" cy="1194806"/>
          </a:xfrm>
          <a:prstGeom prst="straightConnector1">
            <a:avLst/>
          </a:prstGeom>
          <a:ln w="25400">
            <a:solidFill>
              <a:schemeClr val="accent1">
                <a:shade val="95000"/>
                <a:satMod val="105000"/>
                <a:alpha val="9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3B9976C-84D7-E246-9343-AFD887C1626F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775111" y="4558144"/>
            <a:ext cx="2418127" cy="425206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D9A6705-8708-3943-BF09-10560FFCF08C}"/>
              </a:ext>
            </a:extLst>
          </p:cNvPr>
          <p:cNvSpPr txBox="1"/>
          <p:nvPr/>
        </p:nvSpPr>
        <p:spPr>
          <a:xfrm>
            <a:off x="4373871" y="1851051"/>
            <a:ext cx="1540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appy Monkey" panose="02000500000000020004" pitchFamily="2" charset="0"/>
              </a:rPr>
              <a:t>Row view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1E81BEC-AAFE-0846-BD83-8A91DB6A70B0}"/>
              </a:ext>
            </a:extLst>
          </p:cNvPr>
          <p:cNvSpPr txBox="1"/>
          <p:nvPr/>
        </p:nvSpPr>
        <p:spPr>
          <a:xfrm>
            <a:off x="3371475" y="4783295"/>
            <a:ext cx="259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appy Monkey" panose="02000500000000020004" pitchFamily="2" charset="0"/>
              </a:rPr>
              <a:t>column view</a:t>
            </a:r>
          </a:p>
        </p:txBody>
      </p:sp>
    </p:spTree>
    <p:extLst>
      <p:ext uri="{BB962C8B-B14F-4D97-AF65-F5344CB8AC3E}">
        <p14:creationId xmlns:p14="http://schemas.microsoft.com/office/powerpoint/2010/main" val="2134273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2DA4834-F587-AA4E-A18B-5043DE629D6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8989" y="3246701"/>
                <a:ext cx="9836618" cy="473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191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677480"/>
                  </a:buClr>
                  <a:buSzPts val="3000"/>
                  <a:buFont typeface="Lato"/>
                  <a:buChar char="▷"/>
                  <a:defRPr sz="30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1pPr>
                <a:lvl2pPr marL="914400" marR="0" lvl="1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○"/>
                  <a:defRPr sz="24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2pPr>
                <a:lvl3pPr marL="1371600" marR="0" lvl="2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■"/>
                  <a:defRPr sz="24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3pPr>
                <a:lvl4pPr marL="1828800" marR="0" lvl="3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4pPr>
                <a:lvl5pPr marL="2286000" marR="0" lvl="4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5pPr>
                <a:lvl6pPr marL="2743200" marR="0" lvl="5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Observation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ea typeface="宋体" panose="02010600030101010101" pitchFamily="2" charset="-122"/>
                  </a:rPr>
                  <a:t>To estimate effect of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Y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o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,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>
                    <a:ea typeface="宋体" panose="02010600030101010101" pitchFamily="2" charset="-122"/>
                  </a:rPr>
                  <a:t>,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AB</a:t>
                </a:r>
                <a:r>
                  <a:rPr lang="en-US" altLang="zh-CN" sz="2000" baseline="-250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: product of column A and column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Y_response</a:t>
                </a:r>
                <a:endParaRPr lang="en-US" altLang="zh-CN" sz="2000" dirty="0">
                  <a:ea typeface="宋体" panose="02010600030101010101" pitchFamily="2" charset="-122"/>
                </a:endParaRP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dirty="0" err="1">
                    <a:ea typeface="宋体" panose="02010600030101010101" pitchFamily="2" charset="-122"/>
                  </a:rPr>
                  <a:t>Y_response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 : product of row and  [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Y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o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,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A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B</a:t>
                </a:r>
                <a:r>
                  <a:rPr lang="en-US" altLang="zh-CN" sz="2000" baseline="-25000" dirty="0">
                    <a:ea typeface="宋体" panose="02010600030101010101" pitchFamily="2" charset="-122"/>
                  </a:rPr>
                  <a:t>, </a:t>
                </a:r>
                <a:r>
                  <a:rPr lang="en-US" altLang="zh-CN" sz="2000" dirty="0" err="1">
                    <a:ea typeface="宋体" panose="02010600030101010101" pitchFamily="2" charset="-122"/>
                  </a:rPr>
                  <a:t>q</a:t>
                </a:r>
                <a:r>
                  <a:rPr lang="en-US" altLang="zh-CN" sz="2000" baseline="-25000" dirty="0" err="1">
                    <a:ea typeface="宋体" panose="02010600030101010101" pitchFamily="2" charset="-122"/>
                  </a:rPr>
                  <a:t>AB</a:t>
                </a:r>
                <a:r>
                  <a:rPr lang="en-US" altLang="zh-CN" sz="2000" dirty="0">
                    <a:ea typeface="宋体" panose="02010600030101010101" pitchFamily="2" charset="-122"/>
                  </a:rPr>
                  <a:t>]’ </a:t>
                </a: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600" dirty="0">
                    <a:ea typeface="宋体" panose="02010600030101010101" pitchFamily="2" charset="-122"/>
                  </a:rPr>
                  <a:t>Theorems</a:t>
                </a:r>
              </a:p>
              <a:p>
                <a:pPr lvl="1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altLang="en-US" sz="2200" dirty="0"/>
                  <a:t>Fractional factorial designs also use orthogonal vectors.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200" dirty="0"/>
                  <a:t>The sum of the products of any two columns is zero. </a:t>
                </a:r>
                <a:r>
                  <a:rPr lang="en-US" altLang="en-US" sz="2200" dirty="0" err="1">
                    <a:latin typeface="Symbol" pitchFamily="2" charset="2"/>
                  </a:rPr>
                  <a:t>å</a:t>
                </a:r>
                <a:r>
                  <a:rPr lang="en-US" altLang="en-US" sz="2200" baseline="-25000" dirty="0" err="1"/>
                  <a:t>i</a:t>
                </a:r>
                <a:r>
                  <a:rPr lang="en-US" altLang="en-US" sz="2200" dirty="0"/>
                  <a:t> </a:t>
                </a:r>
                <a:r>
                  <a:rPr lang="en-US" altLang="en-US" sz="2200" dirty="0" err="1"/>
                  <a:t>x</a:t>
                </a:r>
                <a:r>
                  <a:rPr lang="en-US" altLang="en-US" sz="2200" baseline="-25000" dirty="0" err="1"/>
                  <a:t>ij</a:t>
                </a:r>
                <a:r>
                  <a:rPr lang="en-US" altLang="en-US" sz="2200" dirty="0" err="1"/>
                  <a:t>x</a:t>
                </a:r>
                <a:r>
                  <a:rPr lang="en-US" altLang="en-US" sz="2200" baseline="-25000" dirty="0" err="1"/>
                  <a:t>il</a:t>
                </a:r>
                <a:r>
                  <a:rPr lang="en-US" altLang="en-US" sz="2200" dirty="0"/>
                  <a:t>=0,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en-US" sz="2200" dirty="0"/>
                  <a:t>j</a:t>
                </a:r>
                <a:r>
                  <a:rPr lang="en-US" altLang="en-US" sz="2200" dirty="0">
                    <a:latin typeface="Symbol" pitchFamily="2" charset="2"/>
                  </a:rPr>
                  <a:t>¹</a:t>
                </a:r>
                <a:r>
                  <a:rPr lang="en-US" altLang="en-US" sz="2200" dirty="0"/>
                  <a:t> l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200" dirty="0"/>
                  <a:t>The sum of the squares of each column is 2</a:t>
                </a:r>
                <a:r>
                  <a:rPr lang="en-US" altLang="en-US" sz="2200" baseline="30000" dirty="0"/>
                  <a:t>2</a:t>
                </a:r>
                <a:r>
                  <a:rPr lang="en-US" altLang="en-US" sz="2200" dirty="0"/>
                  <a:t>.  </a:t>
                </a:r>
                <a:r>
                  <a:rPr lang="en-US" altLang="en-US" sz="2200" dirty="0" err="1">
                    <a:latin typeface="Symbol" pitchFamily="2" charset="2"/>
                  </a:rPr>
                  <a:t>å</a:t>
                </a:r>
                <a:r>
                  <a:rPr lang="en-US" altLang="en-US" sz="2200" baseline="-25000" dirty="0" err="1"/>
                  <a:t>i</a:t>
                </a:r>
                <a:r>
                  <a:rPr lang="en-US" altLang="en-US" sz="2200" dirty="0"/>
                  <a:t> x</a:t>
                </a:r>
                <a:r>
                  <a:rPr lang="en-US" altLang="en-US" sz="2200" baseline="-25000" dirty="0"/>
                  <a:t>ij</a:t>
                </a:r>
                <a:r>
                  <a:rPr lang="en-US" altLang="en-US" sz="2200" baseline="30000" dirty="0"/>
                  <a:t>2</a:t>
                </a:r>
                <a:r>
                  <a:rPr lang="en-US" altLang="en-US" sz="2200" dirty="0"/>
                  <a:t> = 4,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en-US" sz="2200" dirty="0"/>
                  <a:t> j</a:t>
                </a:r>
              </a:p>
              <a:p>
                <a:pPr lvl="1"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sz="2000" dirty="0"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sz="2600" dirty="0">
                  <a:ea typeface="宋体" panose="02010600030101010101" pitchFamily="2" charset="-122"/>
                </a:endParaRPr>
              </a:p>
              <a:p>
                <a:pPr marL="38100" indent="0">
                  <a:lnSpc>
                    <a:spcPct val="90000"/>
                  </a:lnSpc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F2DA4834-F587-AA4E-A18B-5043DE629D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8989" y="3246701"/>
                <a:ext cx="9836618" cy="4736400"/>
              </a:xfrm>
              <a:prstGeom prst="rect">
                <a:avLst/>
              </a:prstGeom>
              <a:blipFill>
                <a:blip r:embed="rId2"/>
                <a:stretch>
                  <a:fillRect l="-773" r="-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D5699D4-47A5-4649-855F-8430AB57EEC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0459427"/>
              </p:ext>
            </p:extLst>
          </p:nvPr>
        </p:nvGraphicFramePr>
        <p:xfrm>
          <a:off x="2836602" y="1527358"/>
          <a:ext cx="6703332" cy="1737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17222">
                  <a:extLst>
                    <a:ext uri="{9D8B030D-6E8A-4147-A177-3AD203B41FA5}">
                      <a16:colId xmlns:a16="http://schemas.microsoft.com/office/drawing/2014/main" val="1735058818"/>
                    </a:ext>
                  </a:extLst>
                </a:gridCol>
                <a:gridCol w="1117222">
                  <a:extLst>
                    <a:ext uri="{9D8B030D-6E8A-4147-A177-3AD203B41FA5}">
                      <a16:colId xmlns:a16="http://schemas.microsoft.com/office/drawing/2014/main" val="4178991075"/>
                    </a:ext>
                  </a:extLst>
                </a:gridCol>
                <a:gridCol w="1117222">
                  <a:extLst>
                    <a:ext uri="{9D8B030D-6E8A-4147-A177-3AD203B41FA5}">
                      <a16:colId xmlns:a16="http://schemas.microsoft.com/office/drawing/2014/main" val="1941197927"/>
                    </a:ext>
                  </a:extLst>
                </a:gridCol>
                <a:gridCol w="1117222">
                  <a:extLst>
                    <a:ext uri="{9D8B030D-6E8A-4147-A177-3AD203B41FA5}">
                      <a16:colId xmlns:a16="http://schemas.microsoft.com/office/drawing/2014/main" val="2257535745"/>
                    </a:ext>
                  </a:extLst>
                </a:gridCol>
                <a:gridCol w="1117222">
                  <a:extLst>
                    <a:ext uri="{9D8B030D-6E8A-4147-A177-3AD203B41FA5}">
                      <a16:colId xmlns:a16="http://schemas.microsoft.com/office/drawing/2014/main" val="2654624119"/>
                    </a:ext>
                  </a:extLst>
                </a:gridCol>
                <a:gridCol w="1117222">
                  <a:extLst>
                    <a:ext uri="{9D8B030D-6E8A-4147-A177-3AD203B41FA5}">
                      <a16:colId xmlns:a16="http://schemas.microsoft.com/office/drawing/2014/main" val="3473736016"/>
                    </a:ext>
                  </a:extLst>
                </a:gridCol>
              </a:tblGrid>
              <a:tr h="236430">
                <a:tc>
                  <a:txBody>
                    <a:bodyPr/>
                    <a:lstStyle/>
                    <a:p>
                      <a:r>
                        <a:rPr lang="en-US" dirty="0"/>
                        <a:t>Exp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ea typeface="+mn-ea"/>
                        </a:rPr>
                        <a:t>Y</a:t>
                      </a:r>
                      <a:r>
                        <a:rPr lang="en-US" altLang="zh-CN" sz="1400" baseline="-25000" dirty="0" err="1">
                          <a:ea typeface="+mn-ea"/>
                        </a:rPr>
                        <a:t>o</a:t>
                      </a:r>
                      <a:r>
                        <a:rPr lang="en-US" altLang="zh-CN" sz="1400" baseline="-25000" dirty="0">
                          <a:ea typeface="+mn-ea"/>
                        </a:rPr>
                        <a:t> </a:t>
                      </a:r>
                      <a:r>
                        <a:rPr lang="en-US" dirty="0"/>
                        <a:t>(I)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Y_response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946643"/>
                  </a:ext>
                </a:extLst>
              </a:tr>
              <a:tr h="262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+mn-ea"/>
                        </a:rPr>
                        <a:t>Y</a:t>
                      </a:r>
                      <a:r>
                        <a:rPr lang="en-US" altLang="zh-CN" sz="1400" baseline="-25000" dirty="0">
                          <a:ea typeface="+mn-ea"/>
                        </a:rPr>
                        <a:t>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693485"/>
                  </a:ext>
                </a:extLst>
              </a:tr>
              <a:tr h="262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+mn-ea"/>
                        </a:rPr>
                        <a:t>Y</a:t>
                      </a:r>
                      <a:r>
                        <a:rPr lang="en-US" altLang="zh-CN" sz="1400" baseline="-25000" dirty="0">
                          <a:ea typeface="+mn-ea"/>
                        </a:rPr>
                        <a:t>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505534"/>
                  </a:ext>
                </a:extLst>
              </a:tr>
              <a:tr h="262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+mn-ea"/>
                        </a:rPr>
                        <a:t>Y</a:t>
                      </a:r>
                      <a:r>
                        <a:rPr lang="en-US" altLang="zh-CN" sz="1400" baseline="-25000" dirty="0">
                          <a:ea typeface="+mn-ea"/>
                        </a:rPr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493434"/>
                  </a:ext>
                </a:extLst>
              </a:tr>
              <a:tr h="2620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+mn-ea"/>
                        </a:rPr>
                        <a:t>Y</a:t>
                      </a:r>
                      <a:r>
                        <a:rPr lang="en-US" altLang="zh-CN" sz="1400" baseline="-25000" dirty="0">
                          <a:ea typeface="+mn-ea"/>
                        </a:rPr>
                        <a:t>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11254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:a16="http://schemas.microsoft.com/office/drawing/2014/main" id="{C2748467-F47C-C341-85F1-E0513B60D9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Model: by design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D0F4E-5AF8-2A48-86D0-A678177696BB}"/>
              </a:ext>
            </a:extLst>
          </p:cNvPr>
          <p:cNvSpPr txBox="1"/>
          <p:nvPr/>
        </p:nvSpPr>
        <p:spPr>
          <a:xfrm>
            <a:off x="6856882" y="1017540"/>
            <a:ext cx="2594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Fill column </a:t>
            </a:r>
            <a:r>
              <a:rPr lang="en-US" sz="2000" dirty="0" err="1">
                <a:solidFill>
                  <a:srgbClr val="F20253"/>
                </a:solidFill>
                <a:latin typeface="Happy Monkey" panose="02000500000000020004" pitchFamily="2" charset="0"/>
              </a:rPr>
              <a:t>Y_o</a:t>
            </a:r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, AB</a:t>
            </a:r>
          </a:p>
        </p:txBody>
      </p:sp>
    </p:spTree>
    <p:extLst>
      <p:ext uri="{BB962C8B-B14F-4D97-AF65-F5344CB8AC3E}">
        <p14:creationId xmlns:p14="http://schemas.microsoft.com/office/powerpoint/2010/main" val="4275950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BD7FC58D-F2A8-914C-B504-C076DD3A64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ANOVA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8B5DF7F9-E9AB-174B-A01E-BDD7B85F2D7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265436" y="1417650"/>
                <a:ext cx="9864327" cy="4736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Importance of a factor =  proportion of the </a:t>
                </a:r>
                <a:r>
                  <a:rPr lang="en-US" altLang="zh-CN" sz="2400" i="1" dirty="0">
                    <a:ea typeface="宋体" panose="02010600030101010101" pitchFamily="2" charset="-122"/>
                  </a:rPr>
                  <a:t>variation 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explained</a:t>
                </a:r>
                <a:br>
                  <a:rPr lang="en-US" altLang="zh-CN" sz="2400" dirty="0">
                    <a:ea typeface="宋体" panose="02010600030101010101" pitchFamily="2" charset="-122"/>
                  </a:rPr>
                </a:br>
                <a:br>
                  <a:rPr lang="en-US" altLang="zh-CN" sz="2400" dirty="0">
                    <a:ea typeface="宋体" panose="02010600030101010101" pitchFamily="2" charset="-122"/>
                  </a:rPr>
                </a:br>
                <a:br>
                  <a:rPr lang="en-US" altLang="zh-CN" sz="2400" dirty="0">
                    <a:ea typeface="宋体" panose="02010600030101010101" pitchFamily="2" charset="-122"/>
                  </a:rPr>
                </a:br>
                <a:br>
                  <a:rPr lang="en-US" altLang="zh-CN" sz="2400" dirty="0">
                    <a:ea typeface="宋体" panose="02010600030101010101" pitchFamily="2" charset="-122"/>
                  </a:rPr>
                </a:br>
                <a:br>
                  <a:rPr lang="en-US" altLang="zh-CN" sz="2400" dirty="0">
                    <a:ea typeface="宋体" panose="02010600030101010101" pitchFamily="2" charset="-122"/>
                  </a:rPr>
                </a:br>
                <a:br>
                  <a:rPr lang="en-US" altLang="zh-CN" sz="2400" dirty="0">
                    <a:ea typeface="宋体" panose="02010600030101010101" pitchFamily="2" charset="-122"/>
                  </a:rPr>
                </a:b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dirty="0">
                    <a:ea typeface="宋体" panose="02010600030101010101" pitchFamily="2" charset="-122"/>
                  </a:rPr>
                  <a:t>For a 2</a:t>
                </a:r>
                <a:r>
                  <a:rPr lang="en-US" altLang="zh-CN" sz="2400" baseline="30000" dirty="0">
                    <a:ea typeface="宋体" panose="02010600030101010101" pitchFamily="2" charset="-122"/>
                  </a:rPr>
                  <a:t>2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 design:</a:t>
                </a:r>
                <a:endParaRPr lang="en-US" altLang="zh-CN" sz="2400" b="0" i="1" dirty="0"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:pPr marL="495300" lvl="1" indent="0" algn="ctr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𝑆𝑆𝑇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eqArr>
                          <m:eqArr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e>
                          <m:e/>
                        </m:eqAr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</m:oMath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F-test: significance of factor A</a:t>
                </a: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altLang="zh-CN" sz="2400" dirty="0"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8B5DF7F9-E9AB-174B-A01E-BDD7B85F2D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65436" y="1417650"/>
                <a:ext cx="9864327" cy="4736400"/>
              </a:xfrm>
              <a:blipFill>
                <a:blip r:embed="rId5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223" name="Picture 7" descr="D:\powerpnt\97\TP_tmp.bmp">
            <a:extLst>
              <a:ext uri="{FF2B5EF4-FFF2-40B4-BE49-F238E27FC236}">
                <a16:creationId xmlns:a16="http://schemas.microsoft.com/office/drawing/2014/main" id="{CC9E33CF-FAE7-B94F-9F23-E1C8C491E20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86" y="1969492"/>
            <a:ext cx="5849938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4" name="Picture 8" descr="D:\powerpnt\97\TP_tmp.bmp">
            <a:extLst>
              <a:ext uri="{FF2B5EF4-FFF2-40B4-BE49-F238E27FC236}">
                <a16:creationId xmlns:a16="http://schemas.microsoft.com/office/drawing/2014/main" id="{53A66A2D-45B4-5140-A7B7-03B01F9F2F7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086" y="2862958"/>
            <a:ext cx="5280325" cy="922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7" name="Picture 11" descr="C:\Documents and Settings\Video\My Documents\ritun\TP_tmp.png">
            <a:extLst>
              <a:ext uri="{FF2B5EF4-FFF2-40B4-BE49-F238E27FC236}">
                <a16:creationId xmlns:a16="http://schemas.microsoft.com/office/drawing/2014/main" id="{4C547C91-3B4A-CD43-AF22-A734FF7D7F9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203" y="5440350"/>
            <a:ext cx="558800" cy="55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4E2707E-AAC7-BD4D-9AD7-1A8466923DC2}"/>
              </a:ext>
            </a:extLst>
          </p:cNvPr>
          <p:cNvSpPr/>
          <p:nvPr/>
        </p:nvSpPr>
        <p:spPr>
          <a:xfrm>
            <a:off x="9311914" y="2274293"/>
            <a:ext cx="28328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F20253"/>
                </a:solidFill>
                <a:latin typeface="Happy Monkey" panose="02000500000000020004" pitchFamily="2" charset="0"/>
                <a:ea typeface="宋体" panose="02010600030101010101" pitchFamily="2" charset="-122"/>
              </a:rPr>
              <a:t>Variation =! Variance</a:t>
            </a:r>
            <a:endParaRPr lang="en-US" sz="2000" dirty="0">
              <a:solidFill>
                <a:srgbClr val="F20253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07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5591-F4CE-B14D-BAAE-09E117972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9504109" cy="1143000"/>
          </a:xfrm>
        </p:spPr>
        <p:txBody>
          <a:bodyPr/>
          <a:lstStyle/>
          <a:p>
            <a:r>
              <a:rPr lang="en-US" dirty="0"/>
              <a:t>Computer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F8535-326A-6B49-A180-118945F75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00" y="1831450"/>
            <a:ext cx="9836618" cy="4736400"/>
          </a:xfrm>
        </p:spPr>
        <p:txBody>
          <a:bodyPr/>
          <a:lstStyle/>
          <a:p>
            <a:r>
              <a:rPr lang="en-US" dirty="0"/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4000240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3037C453-E84E-5247-91A3-5724FBA86F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General 2</a:t>
            </a:r>
            <a:r>
              <a:rPr lang="en-US" altLang="zh-CN" baseline="30000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Factorial Designs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7B6ABA51-C037-2A4B-A560-E0228E2A3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53672" y="1651341"/>
            <a:ext cx="8616800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panose="02010600030101010101" pitchFamily="2" charset="-122"/>
              </a:rPr>
              <a:t>k factors at two levels each.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panose="02010600030101010101" pitchFamily="2" charset="-122"/>
              </a:rPr>
              <a:t>	2</a:t>
            </a:r>
            <a:r>
              <a:rPr lang="en-US" altLang="zh-CN" baseline="30000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experiments.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dirty="0">
                <a:ea typeface="宋体" panose="02010600030101010101" pitchFamily="2" charset="-122"/>
              </a:rPr>
              <a:t>	2</a:t>
            </a:r>
            <a:r>
              <a:rPr lang="en-US" altLang="zh-CN" baseline="30000" dirty="0">
                <a:ea typeface="宋体" panose="02010600030101010101" pitchFamily="2" charset="-122"/>
              </a:rPr>
              <a:t>k</a:t>
            </a:r>
            <a:r>
              <a:rPr lang="en-US" altLang="zh-CN" dirty="0">
                <a:ea typeface="宋体" panose="02010600030101010101" pitchFamily="2" charset="-122"/>
              </a:rPr>
              <a:t> effects: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zh-CN" dirty="0">
              <a:ea typeface="宋体" panose="02010600030101010101" pitchFamily="2" charset="-122"/>
            </a:endParaRPr>
          </a:p>
          <a:p>
            <a:pPr marL="3810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37893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DC0E8EF8-072F-304F-9845-FEABD146DCA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82" y="3546764"/>
            <a:ext cx="4341813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353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305BB829-BBE1-3448-A56C-DC4F6B7A94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 baseline="30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Design Example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1B14417C-AB72-3B4E-B340-DB0F77A731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8763" y="1558846"/>
            <a:ext cx="8616800" cy="4736400"/>
          </a:xfrm>
        </p:spPr>
        <p:txBody>
          <a:bodyPr/>
          <a:lstStyle/>
          <a:p>
            <a:pPr marL="38100" indent="0"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Three factors in designing a </a:t>
            </a:r>
            <a:r>
              <a:rPr lang="en-US" altLang="zh-CN" sz="2000" dirty="0">
                <a:ea typeface="宋体" panose="02010600030101010101" pitchFamily="2" charset="-122"/>
              </a:rPr>
              <a:t>machine</a:t>
            </a:r>
            <a:r>
              <a:rPr lang="en-US" altLang="zh-CN" sz="2400" dirty="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Cache size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Memory size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Number of processors</a:t>
            </a:r>
          </a:p>
          <a:p>
            <a:pPr>
              <a:buFont typeface="Wingdings" pitchFamily="2" charset="2"/>
              <a:buNone/>
            </a:pPr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zh-CN" altLang="en-US" sz="2400" dirty="0">
              <a:ea typeface="宋体" panose="02010600030101010101" pitchFamily="2" charset="-122"/>
            </a:endParaRPr>
          </a:p>
        </p:txBody>
      </p:sp>
      <p:pic>
        <p:nvPicPr>
          <p:cNvPr id="3891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6170E99-4607-CB42-9D82-CBD3F00DC18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34" y="3077033"/>
            <a:ext cx="4156363" cy="1452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99F8B31A-7DC9-A44D-8726-C9C70A3B39F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000" y="2101272"/>
            <a:ext cx="6502400" cy="3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8019ED-C747-4B46-A890-C3AD17D9E8D5}"/>
              </a:ext>
            </a:extLst>
          </p:cNvPr>
          <p:cNvSpPr/>
          <p:nvPr/>
        </p:nvSpPr>
        <p:spPr>
          <a:xfrm>
            <a:off x="5500000" y="1559966"/>
            <a:ext cx="4172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solidFill>
                  <a:srgbClr val="0070C0"/>
                </a:solidFill>
                <a:latin typeface="Happy Monkey" panose="02000500000000020004" pitchFamily="2" charset="0"/>
                <a:ea typeface="宋体" panose="02010600030101010101" pitchFamily="2" charset="-122"/>
              </a:rPr>
              <a:t>Lets construct design table</a:t>
            </a:r>
            <a:endParaRPr lang="en-US" sz="2000" dirty="0">
              <a:solidFill>
                <a:srgbClr val="0070C0"/>
              </a:solidFill>
              <a:latin typeface="Happy Monkey" panose="02000500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8A6C103-3349-794F-ADF1-D298820DC15C}"/>
              </a:ext>
            </a:extLst>
          </p:cNvPr>
          <p:cNvSpPr/>
          <p:nvPr/>
        </p:nvSpPr>
        <p:spPr>
          <a:xfrm>
            <a:off x="8201891" y="2479964"/>
            <a:ext cx="554182" cy="2338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F9C464-BB56-6445-B82D-F520C78E4389}"/>
              </a:ext>
            </a:extLst>
          </p:cNvPr>
          <p:cNvSpPr/>
          <p:nvPr/>
        </p:nvSpPr>
        <p:spPr>
          <a:xfrm>
            <a:off x="8806349" y="2479964"/>
            <a:ext cx="554182" cy="2338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33FE9A5-27F0-4248-AA74-6BDB97E0EDB7}"/>
              </a:ext>
            </a:extLst>
          </p:cNvPr>
          <p:cNvSpPr/>
          <p:nvPr/>
        </p:nvSpPr>
        <p:spPr>
          <a:xfrm>
            <a:off x="9486285" y="2479964"/>
            <a:ext cx="554182" cy="2338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2142E-4D28-7F40-8D22-1042F8EA1F62}"/>
              </a:ext>
            </a:extLst>
          </p:cNvPr>
          <p:cNvSpPr/>
          <p:nvPr/>
        </p:nvSpPr>
        <p:spPr>
          <a:xfrm>
            <a:off x="10291975" y="2479964"/>
            <a:ext cx="554182" cy="23387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CE098C-2BE6-204F-A084-60DC1B7BC32D}"/>
                  </a:ext>
                </a:extLst>
              </p:cNvPr>
              <p:cNvSpPr/>
              <p:nvPr/>
            </p:nvSpPr>
            <p:spPr>
              <a:xfrm>
                <a:off x="1098638" y="5446810"/>
                <a:ext cx="10487423" cy="12290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dirty="0">
                    <a:solidFill>
                      <a:srgbClr val="0070C0"/>
                    </a:solidFill>
                    <a:latin typeface="Happy Monkey" panose="02000500000000020004" pitchFamily="2" charset="0"/>
                    <a:ea typeface="宋体" panose="02010600030101010101" pitchFamily="2" charset="-122"/>
                  </a:rPr>
                  <a:t>2. Lets analyze the variation</a:t>
                </a:r>
                <a:endParaRPr lang="en-US" sz="2000" dirty="0">
                  <a:solidFill>
                    <a:srgbClr val="0070C0"/>
                  </a:solidFill>
                  <a:latin typeface="Happy Monkey" panose="02000500000000020004" pitchFamily="2" charset="0"/>
                </a:endParaRPr>
              </a:p>
              <a:p>
                <a:endParaRPr lang="en-US" altLang="zh-CN" sz="2000" i="1" dirty="0">
                  <a:solidFill>
                    <a:srgbClr val="0070C0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𝑆𝑆𝑇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𝑆𝑆𝐵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𝑆𝑆𝐴𝐵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𝑆𝑆𝐴𝐶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𝑆𝑆𝐵𝐶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 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𝑆𝑆𝐴𝐵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  <m:r>
                      <a:rPr lang="en-US" altLang="zh-CN" sz="200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p>
                      <m:sSupPr>
                        <m:ctrlPr>
                          <a:rPr lang="en-US" altLang="zh-CN" sz="20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3</m:t>
                        </m:r>
                      </m:sup>
                    </m:s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  <a:ea typeface="宋体" panose="02010600030101010101" pitchFamily="2" charset="-122"/>
                  </a:rPr>
                  <a:t> +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eqArr>
                          <m:eqArr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𝐴𝐵</m:t>
                            </m:r>
                          </m:e>
                          <m:e/>
                        </m:eqAr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eqArr>
                          <m:eqArr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𝐶</m:t>
                            </m:r>
                          </m:e>
                          <m:e/>
                        </m:eqAr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eqArr>
                          <m:eqArr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  <m: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𝐶</m:t>
                            </m:r>
                          </m:e>
                          <m:e/>
                        </m:eqAr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Sup>
                      <m:sSubSupPr>
                        <m:ctrlP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eqArr>
                          <m:eqArrPr>
                            <m:ctrlP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eqArrPr>
                          <m:e>
                            <m:r>
                              <a:rPr lang="en-US" altLang="zh-CN" sz="20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𝐴𝐵</m:t>
                            </m:r>
                            <m:r>
                              <a:rPr lang="en-US" altLang="zh-CN" sz="20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𝐶</m:t>
                            </m:r>
                          </m:e>
                          <m:e/>
                        </m:eqArr>
                      </m:sub>
                      <m:sup>
                        <m:r>
                          <a:rPr lang="en-US" altLang="zh-CN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bSup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</m:t>
                    </m:r>
                  </m:oMath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9CE098C-2BE6-204F-A084-60DC1B7BC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38" y="5446810"/>
                <a:ext cx="10487423" cy="1229054"/>
              </a:xfrm>
              <a:prstGeom prst="rect">
                <a:avLst/>
              </a:prstGeom>
              <a:blipFill>
                <a:blip r:embed="rId6"/>
                <a:stretch>
                  <a:fillRect l="-605" t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056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EBA78-F2DF-1447-957F-ECBB52F8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Bonus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D991C-0800-CA4B-B47E-01F5E4576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221" y="1702217"/>
            <a:ext cx="5510235" cy="4736400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Finish analyzing the previous example by use the python notebook. </a:t>
            </a:r>
          </a:p>
          <a:p>
            <a:pPr marL="838200" lvl="1" indent="-342900"/>
            <a:r>
              <a:rPr lang="en-US" dirty="0"/>
              <a:t>ANOVA and F-test</a:t>
            </a:r>
          </a:p>
          <a:p>
            <a:pPr marL="838200" lvl="1" indent="-342900"/>
            <a:r>
              <a:rPr lang="en-US" dirty="0"/>
              <a:t>Confidence of estimated parameters</a:t>
            </a:r>
          </a:p>
          <a:p>
            <a:pPr marL="838200" lvl="1" indent="-342900"/>
            <a:r>
              <a:rPr lang="en-US" dirty="0"/>
              <a:t>Residuals distribution</a:t>
            </a:r>
          </a:p>
          <a:p>
            <a:pPr marL="38100" indent="0">
              <a:buNone/>
            </a:pPr>
            <a:r>
              <a:rPr lang="en-US" dirty="0"/>
              <a:t>Submit your answer at the beginning of next week.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D5C379-9DA5-9148-A29A-9A23093AB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039" y="0"/>
            <a:ext cx="4846962" cy="667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6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2</a:t>
            </a:r>
            <a:r>
              <a:rPr lang="en-US" altLang="en-US" baseline="30000" dirty="0"/>
              <a:t>k-p</a:t>
            </a:r>
            <a:r>
              <a:rPr lang="en-US" altLang="en-US" dirty="0"/>
              <a:t> Fractional Factorial Designs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4404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087662" y="3429000"/>
            <a:ext cx="7765392" cy="292051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800" dirty="0"/>
              <a:t>Examples of </a:t>
            </a:r>
            <a:r>
              <a:rPr lang="en-US" altLang="en-US" sz="2800" dirty="0"/>
              <a:t>2</a:t>
            </a:r>
            <a:r>
              <a:rPr lang="en-US" altLang="en-US" sz="2800" baseline="30000" dirty="0"/>
              <a:t>k-p</a:t>
            </a:r>
            <a:r>
              <a:rPr lang="en-US" altLang="en-US" sz="2800" dirty="0"/>
              <a:t> Fractional </a:t>
            </a:r>
            <a:r>
              <a:rPr lang="en" sz="2800" dirty="0"/>
              <a:t>factor experiment:</a:t>
            </a:r>
            <a:br>
              <a:rPr lang="en" sz="3200" dirty="0"/>
            </a:br>
            <a:br>
              <a:rPr lang="en" sz="2400" dirty="0"/>
            </a:br>
            <a:r>
              <a:rPr lang="en" sz="2400" dirty="0"/>
              <a:t>An application, say, face recognition app, can be executed with different combinations of </a:t>
            </a:r>
            <a:br>
              <a:rPr lang="en" sz="2400" dirty="0"/>
            </a:br>
            <a:br>
              <a:rPr lang="en" sz="2400" dirty="0"/>
            </a:br>
            <a:r>
              <a:rPr lang="en" sz="2400" dirty="0"/>
              <a:t>Processors</a:t>
            </a:r>
            <a:br>
              <a:rPr lang="en" sz="2400" dirty="0"/>
            </a:br>
            <a:r>
              <a:rPr lang="en" sz="2400" dirty="0"/>
              <a:t>Memory sizes</a:t>
            </a:r>
            <a:br>
              <a:rPr lang="en" sz="2400" dirty="0"/>
            </a:br>
            <a:r>
              <a:rPr lang="en" sz="2400" dirty="0"/>
              <a:t>Different versions of </a:t>
            </a:r>
            <a:r>
              <a:rPr lang="en-US" sz="2400" dirty="0"/>
              <a:t>implementations</a:t>
            </a:r>
            <a:br>
              <a:rPr lang="en" sz="2400" dirty="0"/>
            </a:br>
            <a:r>
              <a:rPr lang="en" sz="2400" dirty="0"/>
              <a:t>Different hyperparameters of deep neural networks</a:t>
            </a:r>
            <a:br>
              <a:rPr lang="en" sz="2400" dirty="0"/>
            </a:br>
            <a:r>
              <a:rPr lang="en" sz="2400" dirty="0"/>
              <a:t>- network architecture</a:t>
            </a:r>
            <a:br>
              <a:rPr lang="en" sz="2400" dirty="0"/>
            </a:br>
            <a:r>
              <a:rPr lang="en" sz="2400" dirty="0"/>
              <a:t>- learning rate</a:t>
            </a:r>
            <a:br>
              <a:rPr lang="en" sz="2400" dirty="0"/>
            </a:br>
            <a:r>
              <a:rPr lang="en" sz="2400" dirty="0"/>
              <a:t>- batch size</a:t>
            </a:r>
            <a:br>
              <a:rPr lang="en" sz="2400" dirty="0"/>
            </a:br>
            <a:r>
              <a:rPr lang="en" sz="2400" dirty="0"/>
              <a:t>- network</a:t>
            </a:r>
            <a:br>
              <a:rPr lang="en" sz="2400" dirty="0"/>
            </a:br>
            <a:r>
              <a:rPr lang="en" sz="2400" dirty="0"/>
              <a:t>…</a:t>
            </a:r>
            <a:br>
              <a:rPr lang="en" sz="2400" dirty="0"/>
            </a:br>
            <a:r>
              <a:rPr lang="en" sz="2400" dirty="0"/>
              <a:t>…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1EBCD2-0B36-2A44-9F75-B06BA3283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6513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E39C8C87-0B25-EB46-96E5-F1607F93C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2</a:t>
            </a:r>
            <a:r>
              <a:rPr lang="en-US" altLang="en-US" baseline="30000" dirty="0"/>
              <a:t>k-p</a:t>
            </a:r>
            <a:r>
              <a:rPr lang="en-US" altLang="en-US" dirty="0"/>
              <a:t> Fractional Factorial Designs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0FEB682D-BBB2-8745-B071-5ED0D3B6B6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2614" y="1417650"/>
            <a:ext cx="10531477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Large number of factors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large number of experiments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full factorial design too expensive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Use a fractional factorial design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2</a:t>
            </a:r>
            <a:r>
              <a:rPr lang="en-US" altLang="en-US" sz="2800" baseline="30000" dirty="0"/>
              <a:t>k-p</a:t>
            </a:r>
            <a:r>
              <a:rPr lang="en-US" altLang="en-US" sz="2800" dirty="0"/>
              <a:t> design allows analyzing k factors with only 2</a:t>
            </a:r>
            <a:r>
              <a:rPr lang="en-US" altLang="en-US" sz="2800" baseline="30000" dirty="0"/>
              <a:t>k-p</a:t>
            </a:r>
            <a:r>
              <a:rPr lang="en-US" altLang="en-US" sz="2800" dirty="0"/>
              <a:t> experiments.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2</a:t>
            </a:r>
            <a:r>
              <a:rPr lang="en-US" altLang="en-US" sz="2000" baseline="30000" dirty="0"/>
              <a:t>k-1</a:t>
            </a:r>
            <a:r>
              <a:rPr lang="en-US" altLang="en-US" sz="2000" dirty="0"/>
              <a:t> design requires only half as many experiments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000" dirty="0"/>
              <a:t>2</a:t>
            </a:r>
            <a:r>
              <a:rPr lang="en-US" altLang="en-US" sz="2000" baseline="30000" dirty="0"/>
              <a:t>k-2</a:t>
            </a:r>
            <a:r>
              <a:rPr lang="en-US" altLang="en-US" sz="2000" dirty="0"/>
              <a:t> design requires only one quarter of the experiments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280E60-D502-9845-BB58-AD159A7C3165}"/>
              </a:ext>
            </a:extLst>
          </p:cNvPr>
          <p:cNvSpPr txBox="1"/>
          <p:nvPr/>
        </p:nvSpPr>
        <p:spPr>
          <a:xfrm>
            <a:off x="1735015" y="4740594"/>
            <a:ext cx="896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How to generate those experiments? </a:t>
            </a:r>
          </a:p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Design Table by statistical software </a:t>
            </a:r>
          </a:p>
        </p:txBody>
      </p:sp>
    </p:spTree>
    <p:extLst>
      <p:ext uri="{BB962C8B-B14F-4D97-AF65-F5344CB8AC3E}">
        <p14:creationId xmlns:p14="http://schemas.microsoft.com/office/powerpoint/2010/main" val="3380261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 dirty="0"/>
              <a:t>Comparison questions?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7" y="1522713"/>
            <a:ext cx="8921262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2800" dirty="0"/>
              <a:t>Q1. You are looking for a computing cloud to host your websites so that the average latency is minimized. Which cloud provider? What kind of VMs? How many VMs? </a:t>
            </a:r>
          </a:p>
          <a:p>
            <a:pPr marL="38100" indent="0">
              <a:buNone/>
            </a:pPr>
            <a:endParaRPr lang="en-US" sz="2800" dirty="0"/>
          </a:p>
          <a:p>
            <a:pPr marL="38100" indent="0">
              <a:buNone/>
            </a:pPr>
            <a:r>
              <a:rPr lang="en-US" sz="2800" dirty="0"/>
              <a:t>Q2. You design a  (machine learning) algorithm, which has many parameters. How do you set the parameters such that the computing time and the algorithm accuracy are maximized? </a:t>
            </a:r>
            <a:endParaRPr sz="2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B19A9-603F-D042-A3A0-2BB5D4B8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62" y="586634"/>
            <a:ext cx="2193225" cy="2355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FD9F1-125E-B440-A22F-81A4BFAA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606" y="3463128"/>
            <a:ext cx="3395785" cy="22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6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C4AB476-FC8C-6C46-8D3E-059759A4B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1599" y="274650"/>
            <a:ext cx="9462545" cy="1143000"/>
          </a:xfrm>
        </p:spPr>
        <p:txBody>
          <a:bodyPr/>
          <a:lstStyle/>
          <a:p>
            <a:r>
              <a:rPr lang="en-US" altLang="en-US" dirty="0"/>
              <a:t>Understanding the sign table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9E6E62F6-B3B2-8845-B7B7-36DBB411564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40143" y="1417650"/>
            <a:ext cx="8616800" cy="473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Design Table of 2</a:t>
            </a:r>
            <a:r>
              <a:rPr lang="en-US" altLang="en-US" baseline="30000" dirty="0"/>
              <a:t>7-4 </a:t>
            </a:r>
            <a:r>
              <a:rPr lang="en-US" altLang="en-US" dirty="0"/>
              <a:t>generated by 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dirty="0"/>
              <a:t>Study 7 factors with only 8 experiments!</a:t>
            </a:r>
          </a:p>
        </p:txBody>
      </p:sp>
      <p:pic>
        <p:nvPicPr>
          <p:cNvPr id="15360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E00F7D44-BF3F-6242-B633-2AAC096B7B3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350" y="2888799"/>
            <a:ext cx="4812580" cy="2715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CD3ABE-362B-F74D-A703-41663B06721B}"/>
              </a:ext>
            </a:extLst>
          </p:cNvPr>
          <p:cNvSpPr txBox="1"/>
          <p:nvPr/>
        </p:nvSpPr>
        <p:spPr>
          <a:xfrm>
            <a:off x="6731186" y="2888799"/>
            <a:ext cx="4931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What model can we learn from these 8 experiments? </a:t>
            </a:r>
          </a:p>
          <a:p>
            <a:endParaRPr lang="en-US" sz="2400" dirty="0">
              <a:solidFill>
                <a:srgbClr val="F20253"/>
              </a:solidFill>
              <a:latin typeface="Happy Monkey" panose="02000500000000020004" pitchFamily="2" charset="0"/>
            </a:endParaRPr>
          </a:p>
          <a:p>
            <a:endParaRPr lang="en-US" sz="2400" dirty="0">
              <a:solidFill>
                <a:srgbClr val="F20253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011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6ED49428-2962-574C-97E4-230002A51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Fractional Design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4627" name="Rectangle 3">
                <a:extLst>
                  <a:ext uri="{FF2B5EF4-FFF2-40B4-BE49-F238E27FC236}">
                    <a16:creationId xmlns:a16="http://schemas.microsoft.com/office/drawing/2014/main" id="{C00B16D7-FA51-8E4D-A68A-2A98B852FB8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32277" y="1573542"/>
                <a:ext cx="8616800" cy="47364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en-US" sz="2400" dirty="0"/>
                  <a:t>Full factorial design is easy to analyze due to orthogonality of sign vectors.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1800" dirty="0"/>
                  <a:t>Fractional factorial designs also use orthogonal vectors. The sum of each column is zero.</a:t>
                </a:r>
              </a:p>
              <a:p>
                <a:pPr marL="533400" lvl="1" indent="0" algn="ctr">
                  <a:buNone/>
                </a:pPr>
                <a:r>
                  <a:rPr lang="en-US" altLang="en-US" sz="1800" dirty="0"/>
                  <a:t>	</a:t>
                </a:r>
                <a:r>
                  <a:rPr lang="en-US" altLang="en-US" sz="1800" dirty="0" err="1">
                    <a:latin typeface="Symbol" pitchFamily="2" charset="2"/>
                  </a:rPr>
                  <a:t>å</a:t>
                </a:r>
                <a:r>
                  <a:rPr lang="en-US" altLang="en-US" sz="1800" baseline="-25000" dirty="0" err="1"/>
                  <a:t>i</a:t>
                </a:r>
                <a:r>
                  <a:rPr lang="en-US" altLang="en-US" sz="1800" dirty="0"/>
                  <a:t> </a:t>
                </a:r>
                <a:r>
                  <a:rPr lang="en-US" altLang="en-US" sz="1800" dirty="0" err="1"/>
                  <a:t>x</a:t>
                </a:r>
                <a:r>
                  <a:rPr lang="en-US" altLang="en-US" sz="1800" baseline="-25000" dirty="0" err="1"/>
                  <a:t>ij</a:t>
                </a:r>
                <a:r>
                  <a:rPr lang="en-US" altLang="en-US" sz="1800" dirty="0"/>
                  <a:t> =</a:t>
                </a:r>
                <a:r>
                  <a:rPr lang="en-US" altLang="en-US" sz="1800" dirty="0">
                    <a:latin typeface="Symbol" pitchFamily="2" charset="2"/>
                  </a:rPr>
                  <a:t>å</a:t>
                </a:r>
                <a:r>
                  <a:rPr lang="en-US" altLang="en-US" sz="1800" baseline="-25000" dirty="0" err="1"/>
                  <a:t>i</a:t>
                </a:r>
                <a:r>
                  <a:rPr lang="en-US" altLang="en-US" sz="1800" dirty="0"/>
                  <a:t> x</a:t>
                </a:r>
                <a:r>
                  <a:rPr lang="en-US" altLang="en-US" sz="1800" baseline="-25000" dirty="0"/>
                  <a:t>ij</a:t>
                </a:r>
                <a:r>
                  <a:rPr lang="en-US" altLang="en-US" sz="1800" baseline="30000" dirty="0"/>
                  <a:t>2</a:t>
                </a:r>
                <a:r>
                  <a:rPr lang="en-US" altLang="en-US" sz="1800" dirty="0"/>
                  <a:t> = 4,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en-US" sz="1800" dirty="0"/>
                  <a:t> j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en-US" dirty="0"/>
                  <a:t>The sum of the products of any two columns is zero.</a:t>
                </a:r>
              </a:p>
              <a:p>
                <a:pPr marL="533400" lvl="1" indent="0" algn="ctr">
                  <a:buNone/>
                </a:pPr>
                <a:r>
                  <a:rPr lang="en-US" altLang="en-US" sz="1800" dirty="0" err="1">
                    <a:latin typeface="Symbol" pitchFamily="2" charset="2"/>
                  </a:rPr>
                  <a:t>å</a:t>
                </a:r>
                <a:r>
                  <a:rPr lang="en-US" altLang="en-US" sz="1800" baseline="-25000" dirty="0" err="1"/>
                  <a:t>i</a:t>
                </a:r>
                <a:r>
                  <a:rPr lang="en-US" altLang="en-US" sz="1800" dirty="0"/>
                  <a:t> </a:t>
                </a:r>
                <a:r>
                  <a:rPr lang="en-US" altLang="en-US" sz="1800" dirty="0" err="1"/>
                  <a:t>x</a:t>
                </a:r>
                <a:r>
                  <a:rPr lang="en-US" altLang="en-US" sz="1800" baseline="-25000" dirty="0" err="1"/>
                  <a:t>ij</a:t>
                </a:r>
                <a:r>
                  <a:rPr lang="en-US" altLang="en-US" sz="1800" dirty="0" err="1"/>
                  <a:t>x</a:t>
                </a:r>
                <a:r>
                  <a:rPr lang="en-US" altLang="en-US" sz="1800" baseline="-25000" dirty="0" err="1"/>
                  <a:t>il</a:t>
                </a:r>
                <a:r>
                  <a:rPr lang="en-US" altLang="en-US" sz="1800" dirty="0"/>
                  <a:t>=0,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</m:oMath>
                </a14:m>
                <a:r>
                  <a:rPr lang="en-US" altLang="en-US" sz="1800" dirty="0"/>
                  <a:t>j</a:t>
                </a:r>
                <a:r>
                  <a:rPr lang="en-US" altLang="en-US" sz="1800" dirty="0">
                    <a:latin typeface="Symbol" pitchFamily="2" charset="2"/>
                  </a:rPr>
                  <a:t>¹</a:t>
                </a:r>
                <a:r>
                  <a:rPr lang="en-US" altLang="en-US" sz="1800" dirty="0"/>
                  <a:t> l </a:t>
                </a:r>
              </a:p>
              <a:p>
                <a:pPr lvl="2">
                  <a:buFont typeface="Arial" panose="020B0604020202020204" pitchFamily="34" charset="0"/>
                  <a:buChar char="•"/>
                </a:pPr>
                <a:r>
                  <a:rPr lang="en-US" altLang="en-US" dirty="0"/>
                  <a:t>The sum of the squares of each column is 2</a:t>
                </a:r>
                <a:r>
                  <a:rPr lang="en-US" altLang="en-US" baseline="30000" dirty="0"/>
                  <a:t>7-4.</a:t>
                </a:r>
                <a:endParaRPr lang="en-US" altLang="en-US" dirty="0"/>
              </a:p>
              <a:p>
                <a:pPr marL="533400" lvl="1" indent="0" algn="ctr">
                  <a:buNone/>
                </a:pPr>
                <a:r>
                  <a:rPr lang="en-US" altLang="en-US" sz="1800" dirty="0" err="1">
                    <a:latin typeface="Symbol" pitchFamily="2" charset="2"/>
                  </a:rPr>
                  <a:t>å</a:t>
                </a:r>
                <a:r>
                  <a:rPr lang="en-US" altLang="en-US" sz="1800" baseline="-25000" dirty="0" err="1"/>
                  <a:t>i</a:t>
                </a:r>
                <a:r>
                  <a:rPr lang="en-US" altLang="en-US" sz="1800" dirty="0"/>
                  <a:t> x</a:t>
                </a:r>
                <a:r>
                  <a:rPr lang="en-US" altLang="en-US" sz="1800" baseline="-25000" dirty="0"/>
                  <a:t>ij</a:t>
                </a:r>
                <a:r>
                  <a:rPr lang="en-US" altLang="en-US" sz="1800" baseline="30000" dirty="0"/>
                  <a:t>3</a:t>
                </a:r>
                <a:r>
                  <a:rPr lang="en-US" altLang="en-US" sz="1800" dirty="0"/>
                  <a:t> = 9,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</m:oMath>
                </a14:m>
                <a:r>
                  <a:rPr lang="en-US" altLang="en-US" sz="1800" dirty="0"/>
                  <a:t> j</a:t>
                </a:r>
              </a:p>
              <a:p>
                <a:pPr lvl="1" algn="ctr">
                  <a:buFont typeface="Arial" panose="020B0604020202020204" pitchFamily="34" charset="0"/>
                  <a:buChar char="•"/>
                </a:pPr>
                <a:endParaRPr lang="en-US" altLang="en-US" sz="1800" dirty="0"/>
              </a:p>
            </p:txBody>
          </p:sp>
        </mc:Choice>
        <mc:Fallback xmlns="">
          <p:sp>
            <p:nvSpPr>
              <p:cNvPr id="154627" name="Rectangle 3">
                <a:extLst>
                  <a:ext uri="{FF2B5EF4-FFF2-40B4-BE49-F238E27FC236}">
                    <a16:creationId xmlns:a16="http://schemas.microsoft.com/office/drawing/2014/main" id="{C00B16D7-FA51-8E4D-A68A-2A98B852F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2277" y="1573542"/>
                <a:ext cx="8616800" cy="4736400"/>
              </a:xfrm>
              <a:blipFill>
                <a:blip r:embed="rId3"/>
                <a:stretch>
                  <a:fillRect l="-10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B79D790-DC22-CD4A-B930-7D8AD3600F7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69" y="4393870"/>
            <a:ext cx="3672421" cy="207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3856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026">
            <a:extLst>
              <a:ext uri="{FF2B5EF4-FFF2-40B4-BE49-F238E27FC236}">
                <a16:creationId xmlns:a16="http://schemas.microsoft.com/office/drawing/2014/main" id="{FD979172-03A0-3B4B-8853-0D235501C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Analysis of Fractional Factorial Designs</a:t>
            </a:r>
          </a:p>
        </p:txBody>
      </p:sp>
      <p:sp>
        <p:nvSpPr>
          <p:cNvPr id="173059" name="Rectangle 1027">
            <a:extLst>
              <a:ext uri="{FF2B5EF4-FFF2-40B4-BE49-F238E27FC236}">
                <a16:creationId xmlns:a16="http://schemas.microsoft.com/office/drawing/2014/main" id="{A33896DD-F9E2-114E-A69F-26B046DC1F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599" y="1540463"/>
            <a:ext cx="8949927" cy="4810125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</a:rPr>
              <a:t>Model</a:t>
            </a:r>
            <a:r>
              <a:rPr lang="en-US" altLang="en-US" sz="2400" dirty="0"/>
              <a:t>:</a:t>
            </a:r>
          </a:p>
          <a:p>
            <a:pPr marL="38100" indent="0">
              <a:buNone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/>
              <a:t>Effects can be computed using  inner products.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/>
              <a:t>Good model?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pic>
        <p:nvPicPr>
          <p:cNvPr id="8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10E35382-1824-0447-B532-B96AAF120C0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286" y="4415940"/>
            <a:ext cx="3797104" cy="1982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21DAC1E-33CA-2148-A55F-DF06405C44AA}"/>
                  </a:ext>
                </a:extLst>
              </p:cNvPr>
              <p:cNvSpPr/>
              <p:nvPr/>
            </p:nvSpPr>
            <p:spPr>
              <a:xfrm>
                <a:off x="2269091" y="3033073"/>
                <a:ext cx="1625830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821DAC1E-33CA-2148-A55F-DF06405C44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9091" y="3033073"/>
                <a:ext cx="1625830" cy="764568"/>
              </a:xfrm>
              <a:prstGeom prst="rect">
                <a:avLst/>
              </a:prstGeom>
              <a:blipFill>
                <a:blip r:embed="rId4"/>
                <a:stretch>
                  <a:fillRect l="-11628" t="-121311" b="-168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14AFC2-55B8-CB43-850D-3CC6AD4E6776}"/>
                  </a:ext>
                </a:extLst>
              </p:cNvPr>
              <p:cNvSpPr/>
              <p:nvPr/>
            </p:nvSpPr>
            <p:spPr>
              <a:xfrm>
                <a:off x="4150744" y="3046716"/>
                <a:ext cx="1643335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𝐵</m:t>
                          </m:r>
                        </m:sub>
                      </m:sSub>
                      <m:r>
                        <a:rPr lang="en-US" altLang="zh-CN" sz="18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𝑥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314AFC2-55B8-CB43-850D-3CC6AD4E6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744" y="3046716"/>
                <a:ext cx="1643335" cy="764568"/>
              </a:xfrm>
              <a:prstGeom prst="rect">
                <a:avLst/>
              </a:prstGeom>
              <a:blipFill>
                <a:blip r:embed="rId5"/>
                <a:stretch>
                  <a:fillRect l="-11538" t="-125000" b="-17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FE8035-EC54-3941-8D84-E0280590C807}"/>
                  </a:ext>
                </a:extLst>
              </p:cNvPr>
              <p:cNvSpPr/>
              <p:nvPr/>
            </p:nvSpPr>
            <p:spPr>
              <a:xfrm>
                <a:off x="2396920" y="2084227"/>
                <a:ext cx="620616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𝑎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𝐷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𝐸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en-US" altLang="zh-CN" sz="1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𝐺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𝐺</m:t>
                        </m:r>
                      </m:sub>
                    </m:sSub>
                  </m:oMath>
                </a14:m>
                <a:endParaRPr lang="en-US" sz="1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AFE8035-EC54-3941-8D84-E0280590C8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920" y="2084227"/>
                <a:ext cx="6206160" cy="369332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027">
            <a:extLst>
              <a:ext uri="{FF2B5EF4-FFF2-40B4-BE49-F238E27FC236}">
                <a16:creationId xmlns:a16="http://schemas.microsoft.com/office/drawing/2014/main" id="{87F59A45-E726-3A41-B99F-C16AD04E29E2}"/>
              </a:ext>
            </a:extLst>
          </p:cNvPr>
          <p:cNvSpPr txBox="1">
            <a:spLocks noChangeArrowheads="1"/>
          </p:cNvSpPr>
          <p:nvPr/>
        </p:nvSpPr>
        <p:spPr>
          <a:xfrm>
            <a:off x="5666562" y="4404441"/>
            <a:ext cx="5063090" cy="59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8100" indent="0">
              <a:buNone/>
            </a:pPr>
            <a:r>
              <a:rPr lang="en-US" altLang="en-US" sz="1800" dirty="0"/>
              <a:t>Factors A through G explain 37.26%, 4.74%, 43.40%,  6.75%, 0%, 8.06%, and 0.03% of variation, respectively.</a:t>
            </a:r>
          </a:p>
          <a:p>
            <a:pPr>
              <a:buFont typeface="Wingdings" pitchFamily="2" charset="2"/>
              <a:buNone/>
            </a:pPr>
            <a:endParaRPr lang="en-US" alt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AD6DE1-4E9C-914A-8372-586665E5CE9A}"/>
              </a:ext>
            </a:extLst>
          </p:cNvPr>
          <p:cNvSpPr/>
          <p:nvPr/>
        </p:nvSpPr>
        <p:spPr>
          <a:xfrm>
            <a:off x="1191599" y="6222670"/>
            <a:ext cx="3404152" cy="250731"/>
          </a:xfrm>
          <a:prstGeom prst="rect">
            <a:avLst/>
          </a:prstGeom>
          <a:noFill/>
          <a:ln>
            <a:solidFill>
              <a:srgbClr val="F202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C933AC-C12D-404C-9012-102AE87D8F22}"/>
              </a:ext>
            </a:extLst>
          </p:cNvPr>
          <p:cNvSpPr txBox="1"/>
          <p:nvPr/>
        </p:nvSpPr>
        <p:spPr>
          <a:xfrm>
            <a:off x="5798477" y="5531333"/>
            <a:ext cx="493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Interpretation?</a:t>
            </a:r>
          </a:p>
        </p:txBody>
      </p:sp>
    </p:spTree>
    <p:extLst>
      <p:ext uri="{BB962C8B-B14F-4D97-AF65-F5344CB8AC3E}">
        <p14:creationId xmlns:p14="http://schemas.microsoft.com/office/powerpoint/2010/main" val="383084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4">
            <a:extLst>
              <a:ext uri="{FF2B5EF4-FFF2-40B4-BE49-F238E27FC236}">
                <a16:creationId xmlns:a16="http://schemas.microsoft.com/office/drawing/2014/main" id="{1140425E-F781-2C41-99B8-B5C162D2B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60327" y="707754"/>
            <a:ext cx="5339829" cy="1143000"/>
          </a:xfrm>
        </p:spPr>
        <p:txBody>
          <a:bodyPr/>
          <a:lstStyle/>
          <a:p>
            <a:r>
              <a:rPr lang="en-US" altLang="en-US" dirty="0"/>
              <a:t>Constructing sign Table for a 2</a:t>
            </a:r>
            <a:r>
              <a:rPr lang="en-US" altLang="en-US" baseline="30000" dirty="0"/>
              <a:t>k-p</a:t>
            </a:r>
            <a:r>
              <a:rPr lang="en-US" altLang="en-US" dirty="0"/>
              <a:t> Design </a:t>
            </a:r>
          </a:p>
        </p:txBody>
      </p:sp>
      <p:sp>
        <p:nvSpPr>
          <p:cNvPr id="155653" name="Rectangle 5">
            <a:extLst>
              <a:ext uri="{FF2B5EF4-FFF2-40B4-BE49-F238E27FC236}">
                <a16:creationId xmlns:a16="http://schemas.microsoft.com/office/drawing/2014/main" id="{40C3D280-880C-834C-AE62-8ED4D7E568E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28463" y="2201422"/>
            <a:ext cx="5731714" cy="3219009"/>
          </a:xfrm>
        </p:spPr>
        <p:txBody>
          <a:bodyPr/>
          <a:lstStyle/>
          <a:p>
            <a:pPr marL="533400" indent="-533400">
              <a:buNone/>
            </a:pPr>
            <a:r>
              <a:rPr lang="en-US" altLang="en-US" sz="2000" dirty="0"/>
              <a:t>Steps: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 sz="2000" dirty="0"/>
              <a:t>Prepare a sign table  for a full factorial design with k-p factors.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 sz="2000" dirty="0"/>
              <a:t>Mark the first column I.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 sz="2000" dirty="0"/>
              <a:t>Mark the next  k-p columns  with the k-p factors.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 sz="2000" dirty="0"/>
              <a:t>Of the (2</a:t>
            </a:r>
            <a:r>
              <a:rPr lang="en-US" altLang="en-US" sz="2000" baseline="30000" dirty="0"/>
              <a:t>k-p</a:t>
            </a:r>
            <a:r>
              <a:rPr lang="en-US" altLang="en-US" sz="2000" dirty="0"/>
              <a:t>-k-p-1) columns on the right, choose p  columns and mark them with the p factors which were not  chosen in step 1.</a:t>
            </a:r>
          </a:p>
        </p:txBody>
      </p:sp>
      <p:pic>
        <p:nvPicPr>
          <p:cNvPr id="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569BB12-3AA4-BF43-B43A-40A22F7CE99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635" y="1363497"/>
            <a:ext cx="4262902" cy="2065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39BC4279-76B5-974F-8FC9-3459F0E1C45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88" y="4184490"/>
            <a:ext cx="3433948" cy="177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93F0449-B586-C045-82F3-4BB8D82BFD5C}"/>
              </a:ext>
            </a:extLst>
          </p:cNvPr>
          <p:cNvSpPr txBox="1"/>
          <p:nvPr/>
        </p:nvSpPr>
        <p:spPr>
          <a:xfrm>
            <a:off x="7307513" y="900091"/>
            <a:ext cx="155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en-US" sz="1800" baseline="30000" dirty="0">
                <a:solidFill>
                  <a:schemeClr val="bg1">
                    <a:lumMod val="50000"/>
                  </a:schemeClr>
                </a:solidFill>
              </a:rPr>
              <a:t>7-4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 Design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D5007D-B7C2-3C4E-971C-C8AE2979C8BB}"/>
              </a:ext>
            </a:extLst>
          </p:cNvPr>
          <p:cNvSpPr txBox="1"/>
          <p:nvPr/>
        </p:nvSpPr>
        <p:spPr>
          <a:xfrm>
            <a:off x="7307513" y="3810926"/>
            <a:ext cx="1551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en-US" sz="1800" baseline="30000" dirty="0">
                <a:solidFill>
                  <a:schemeClr val="bg1">
                    <a:lumMod val="50000"/>
                  </a:schemeClr>
                </a:solidFill>
              </a:rPr>
              <a:t>4-1</a:t>
            </a:r>
            <a:r>
              <a:rPr lang="en-US" altLang="en-US" sz="1800" dirty="0">
                <a:solidFill>
                  <a:schemeClr val="bg1">
                    <a:lumMod val="50000"/>
                  </a:schemeClr>
                </a:solidFill>
              </a:rPr>
              <a:t> Design</a:t>
            </a:r>
            <a:endParaRPr lang="en-US" sz="1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0A8268A-165F-0049-9254-BCF088CF63ED}"/>
              </a:ext>
            </a:extLst>
          </p:cNvPr>
          <p:cNvSpPr/>
          <p:nvPr/>
        </p:nvSpPr>
        <p:spPr>
          <a:xfrm>
            <a:off x="9339947" y="1363497"/>
            <a:ext cx="2010779" cy="20655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40BC8C-4506-7E42-AF15-BB6F1529D551}"/>
              </a:ext>
            </a:extLst>
          </p:cNvPr>
          <p:cNvSpPr/>
          <p:nvPr/>
        </p:nvSpPr>
        <p:spPr>
          <a:xfrm>
            <a:off x="9332086" y="4180258"/>
            <a:ext cx="1858659" cy="17319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D48A7-FA62-9A4B-8DB7-BCA06781CC88}"/>
              </a:ext>
            </a:extLst>
          </p:cNvPr>
          <p:cNvSpPr txBox="1"/>
          <p:nvPr/>
        </p:nvSpPr>
        <p:spPr>
          <a:xfrm>
            <a:off x="1142152" y="5550081"/>
            <a:ext cx="4142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  <a:latin typeface="Happy Monkey" panose="02000500000000020004" pitchFamily="2" charset="0"/>
              </a:rPr>
              <a:t>Which factors to choose for step 3 and step 4?</a:t>
            </a:r>
          </a:p>
          <a:p>
            <a:endParaRPr lang="en-US" sz="2000" dirty="0">
              <a:solidFill>
                <a:srgbClr val="F20253"/>
              </a:solidFill>
              <a:latin typeface="Happy Monkey" panose="02000500000000020004" pitchFamily="2" charset="0"/>
            </a:endParaRPr>
          </a:p>
          <a:p>
            <a:endParaRPr lang="en-US" sz="2000" dirty="0">
              <a:solidFill>
                <a:srgbClr val="F20253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460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3" name="Rectangle 3">
            <a:extLst>
              <a:ext uri="{FF2B5EF4-FFF2-40B4-BE49-F238E27FC236}">
                <a16:creationId xmlns:a16="http://schemas.microsoft.com/office/drawing/2014/main" id="{44542076-C2F0-7D41-AB4A-8ECB3C83821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599" y="1605819"/>
            <a:ext cx="9571304" cy="4736400"/>
          </a:xfrm>
          <a:noFill/>
          <a:ln w="25400">
            <a:noFill/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altLang="en-US" sz="2400" b="1" dirty="0">
              <a:solidFill>
                <a:schemeClr val="accent2"/>
              </a:solidFill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b="1" dirty="0">
                <a:solidFill>
                  <a:schemeClr val="accent2"/>
                </a:solidFill>
              </a:rPr>
              <a:t>Confounding</a:t>
            </a:r>
            <a:r>
              <a:rPr lang="en-US" altLang="en-US" sz="2400" dirty="0"/>
              <a:t>: only the combined influence of two or more effects can be computed.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</p:txBody>
      </p:sp>
      <p:sp>
        <p:nvSpPr>
          <p:cNvPr id="158722" name="Rectangle 2">
            <a:extLst>
              <a:ext uri="{FF2B5EF4-FFF2-40B4-BE49-F238E27FC236}">
                <a16:creationId xmlns:a16="http://schemas.microsoft.com/office/drawing/2014/main" id="{FDD535EB-221F-234B-820B-3101AA5A4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Confounding</a:t>
            </a:r>
          </a:p>
        </p:txBody>
      </p:sp>
      <p:pic>
        <p:nvPicPr>
          <p:cNvPr id="15872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8D4B4DB-7FCA-0C4A-914A-07EDC92623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03" y="3165661"/>
            <a:ext cx="3898397" cy="860127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2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0042D190-83C6-9349-A733-4413B437325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41302"/>
            <a:ext cx="3753460" cy="824432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5CA108FA-BD96-4445-A8B9-65DE9F280E92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1619" y="274650"/>
            <a:ext cx="3308300" cy="1708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6FC0474A-39C5-A647-9BCA-CF3651CF832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02" y="4373700"/>
            <a:ext cx="3898397" cy="912335"/>
          </a:xfrm>
          <a:prstGeom prst="rect">
            <a:avLst/>
          </a:prstGeom>
          <a:noFill/>
          <a:ln w="25400">
            <a:solidFill>
              <a:schemeClr val="bg1">
                <a:lumMod val="50000"/>
              </a:schemeClr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CFB528-930C-7E4E-86F8-352A307CCD32}"/>
              </a:ext>
            </a:extLst>
          </p:cNvPr>
          <p:cNvSpPr txBox="1"/>
          <p:nvPr/>
        </p:nvSpPr>
        <p:spPr>
          <a:xfrm>
            <a:off x="5564991" y="4648166"/>
            <a:ext cx="5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=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1BA06D-CFB6-B84C-A134-F5C7B5D8E59A}"/>
                  </a:ext>
                </a:extLst>
              </p:cNvPr>
              <p:cNvSpPr txBox="1"/>
              <p:nvPr/>
            </p:nvSpPr>
            <p:spPr>
              <a:xfrm>
                <a:off x="6160991" y="4617388"/>
                <a:ext cx="49311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rgbClr val="F20253"/>
                    </a:solidFill>
                    <a:latin typeface="Happy Monkey" panose="02000500000000020004" pitchFamily="2" charset="0"/>
                  </a:rPr>
                  <a:t>? 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𝐷</m:t>
                        </m:r>
                      </m:sub>
                    </m:sSub>
                    <m:r>
                      <a:rPr lang="en-US" altLang="zh-CN" sz="24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endParaRPr lang="en-US" sz="2400" dirty="0">
                  <a:solidFill>
                    <a:srgbClr val="F20253"/>
                  </a:solidFill>
                  <a:latin typeface="Happy Monkey" panose="02000500000000020004" pitchFamily="2" charset="0"/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1BA06D-CFB6-B84C-A134-F5C7B5D8E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0991" y="4617388"/>
                <a:ext cx="4931175" cy="461665"/>
              </a:xfrm>
              <a:prstGeom prst="rect">
                <a:avLst/>
              </a:prstGeom>
              <a:blipFill>
                <a:blip r:embed="rId10"/>
                <a:stretch>
                  <a:fillRect l="-1799" t="-10811" b="-27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1EF0D17-075C-774B-B575-A2372ED14940}"/>
              </a:ext>
            </a:extLst>
          </p:cNvPr>
          <p:cNvSpPr txBox="1"/>
          <p:nvPr/>
        </p:nvSpPr>
        <p:spPr>
          <a:xfrm>
            <a:off x="6414912" y="5194660"/>
            <a:ext cx="57770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ABC is confounded with D, problem?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7B5C3C-FDDE-054F-97F0-E110A856579F}"/>
              </a:ext>
            </a:extLst>
          </p:cNvPr>
          <p:cNvSpPr txBox="1"/>
          <p:nvPr/>
        </p:nvSpPr>
        <p:spPr>
          <a:xfrm>
            <a:off x="6414912" y="5747729"/>
            <a:ext cx="4931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20253"/>
                </a:solidFill>
                <a:latin typeface="Happy Monkey" panose="02000500000000020004" pitchFamily="2" charset="0"/>
              </a:rPr>
              <a:t>I =ABCD, meaning?</a:t>
            </a:r>
          </a:p>
        </p:txBody>
      </p:sp>
    </p:spTree>
    <p:extLst>
      <p:ext uri="{BB962C8B-B14F-4D97-AF65-F5344CB8AC3E}">
        <p14:creationId xmlns:p14="http://schemas.microsoft.com/office/powerpoint/2010/main" val="3987435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0A45F6F-3598-AC43-B714-D5EC637BF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Algebra of Confounding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0771" name="Rectangle 3">
                <a:extLst>
                  <a:ext uri="{FF2B5EF4-FFF2-40B4-BE49-F238E27FC236}">
                    <a16:creationId xmlns:a16="http://schemas.microsoft.com/office/drawing/2014/main" id="{836F2B9B-16A1-0647-9067-67CEECC6415A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997582" y="1417650"/>
                <a:ext cx="10196836" cy="4736400"/>
              </a:xfrm>
            </p:spPr>
            <p:txBody>
              <a:bodyPr/>
              <a:lstStyle/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en-US" sz="2400" dirty="0"/>
                  <a:t>Given just one confounding,  it is possible to list all other </a:t>
                </a:r>
                <a:r>
                  <a:rPr lang="en-US" altLang="en-US" sz="2400" dirty="0" err="1"/>
                  <a:t>confoundings</a:t>
                </a:r>
                <a:r>
                  <a:rPr lang="en-US" altLang="en-US" sz="2400" dirty="0"/>
                  <a:t>.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en-US" sz="2400" dirty="0"/>
                  <a:t>Rules: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400" i="1" dirty="0"/>
                  <a:t>I</a:t>
                </a:r>
                <a:r>
                  <a:rPr lang="en-US" altLang="en-US" sz="2400" dirty="0"/>
                  <a:t> is treated as unity. </a:t>
                </a: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Any term with a power of 2 is erased.</a:t>
                </a:r>
              </a:p>
              <a:p>
                <a:pPr marL="533400" indent="-457200">
                  <a:buFont typeface="Courier New" panose="02070309020205020404" pitchFamily="49" charset="0"/>
                  <a:buChar char="o"/>
                </a:pPr>
                <a:r>
                  <a:rPr lang="en-US" altLang="en-US" sz="2400" dirty="0"/>
                  <a:t>Example: multiplying A on both sides</a:t>
                </a:r>
              </a:p>
              <a:p>
                <a:pPr marL="5334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𝐼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𝐴𝐵𝐶𝐷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=⇒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𝐼𝐴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𝐵𝐶𝐷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             =⇒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=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𝐵𝐶𝐷</m:t>
                              </m:r>
                              <m:r>
                                <a:rPr lang="en-US" altLang="zh-CN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 </m:t>
                              </m:r>
                            </m:e>
                          </m:eqArr>
                        </m:e>
                        <m:sub/>
                      </m:sSub>
                    </m:oMath>
                  </m:oMathPara>
                </a14:m>
                <a:endParaRPr lang="en-US" altLang="en-US" dirty="0"/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en-US" sz="2400" dirty="0"/>
                  <a:t>Example 2: Multiplying both sides by B, C, D, and AB</a:t>
                </a:r>
              </a:p>
              <a:p>
                <a:pPr marL="381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eqArrPr>
                        <m:e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𝐵</m:t>
                          </m:r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𝐴𝐵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𝐶𝐷</m:t>
                          </m:r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𝐴𝐶𝐷</m:t>
                          </m:r>
                        </m:e>
                        <m:e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𝐵𝐶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𝐷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𝐴𝐵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𝐷</m:t>
                          </m:r>
                        </m:e>
                        <m:e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𝐷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𝐴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𝐵𝐶𝐷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𝐴𝐵𝐶</m:t>
                          </m:r>
                        </m:e>
                        <m:e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𝐴𝐵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𝐶𝐷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=</m:t>
                          </m:r>
                          <m:r>
                            <a:rPr lang="en-US" altLang="zh-CN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𝐶𝐷</m:t>
                          </m:r>
                        </m:e>
                      </m:eqArr>
                    </m:oMath>
                  </m:oMathPara>
                </a14:m>
                <a:endParaRPr lang="en-US" altLang="en-US" sz="2400" dirty="0"/>
              </a:p>
              <a:p>
                <a:pPr marL="533400" lvl="1" indent="0">
                  <a:buNone/>
                </a:pPr>
                <a:endParaRPr lang="en-US" altLang="en-US" dirty="0"/>
              </a:p>
              <a:p>
                <a:pPr lvl="1">
                  <a:buFont typeface="Arial" panose="020B0604020202020204" pitchFamily="34" charset="0"/>
                  <a:buChar char="•"/>
                </a:pPr>
                <a:endParaRPr lang="en-US" altLang="en-US" sz="2400" dirty="0"/>
              </a:p>
              <a:p>
                <a:pPr marL="533400" lvl="1" indent="0">
                  <a:buNone/>
                </a:pPr>
                <a:endParaRPr lang="en-US" alt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altLang="en-US" sz="2400" dirty="0"/>
              </a:p>
              <a:p>
                <a:pPr marL="38100" indent="0">
                  <a:buNone/>
                </a:pPr>
                <a:endParaRPr lang="en-US" altLang="en-US" sz="2400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en-US" sz="2400" dirty="0"/>
                  <a:t>	</a:t>
                </a:r>
              </a:p>
            </p:txBody>
          </p:sp>
        </mc:Choice>
        <mc:Fallback>
          <p:sp>
            <p:nvSpPr>
              <p:cNvPr id="160771" name="Rectangle 3">
                <a:extLst>
                  <a:ext uri="{FF2B5EF4-FFF2-40B4-BE49-F238E27FC236}">
                    <a16:creationId xmlns:a16="http://schemas.microsoft.com/office/drawing/2014/main" id="{836F2B9B-16A1-0647-9067-67CEECC641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97582" y="1417650"/>
                <a:ext cx="10196836" cy="4736400"/>
              </a:xfrm>
              <a:blipFill>
                <a:blip r:embed="rId2"/>
                <a:stretch>
                  <a:fillRect l="-872" b="-54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0C246E5-6635-9245-8B5E-3369B77A4D47}"/>
              </a:ext>
            </a:extLst>
          </p:cNvPr>
          <p:cNvSpPr txBox="1"/>
          <p:nvPr/>
        </p:nvSpPr>
        <p:spPr>
          <a:xfrm>
            <a:off x="8048873" y="5086407"/>
            <a:ext cx="3519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In a 2</a:t>
            </a:r>
            <a:r>
              <a:rPr lang="en-US" altLang="en-US" sz="2000" baseline="30000" dirty="0">
                <a:solidFill>
                  <a:srgbClr val="0070C0"/>
                </a:solidFill>
                <a:latin typeface="Happy Monkey" panose="02000500000000020004" pitchFamily="2" charset="0"/>
              </a:rPr>
              <a:t>k-p</a:t>
            </a:r>
            <a:r>
              <a:rPr lang="en-US" alt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 design, 2</a:t>
            </a:r>
            <a:r>
              <a:rPr lang="en-US" altLang="en-US" sz="2000" baseline="30000" dirty="0">
                <a:solidFill>
                  <a:srgbClr val="0070C0"/>
                </a:solidFill>
                <a:latin typeface="Happy Monkey" panose="02000500000000020004" pitchFamily="2" charset="0"/>
              </a:rPr>
              <a:t>p</a:t>
            </a:r>
            <a:r>
              <a:rPr lang="en-US" altLang="en-US" sz="2000" dirty="0">
                <a:solidFill>
                  <a:srgbClr val="0070C0"/>
                </a:solidFill>
                <a:latin typeface="Happy Monkey" panose="02000500000000020004" pitchFamily="2" charset="0"/>
              </a:rPr>
              <a:t> effects are confounded together</a:t>
            </a:r>
            <a:endParaRPr lang="en-US" sz="2000" dirty="0">
              <a:solidFill>
                <a:srgbClr val="0070C0"/>
              </a:solidFill>
              <a:latin typeface="Happy Monkey" panose="02000500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343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333A24F1-2CC0-E848-945F-20BD0AC56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1600" y="274650"/>
            <a:ext cx="10279964" cy="1143000"/>
          </a:xfrm>
        </p:spPr>
        <p:txBody>
          <a:bodyPr/>
          <a:lstStyle/>
          <a:p>
            <a:r>
              <a:rPr lang="en-US" altLang="en-US" dirty="0"/>
              <a:t>A fractional factorial design is not unique. 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E51C2C82-D251-C241-B750-3CDF453E103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600" y="1609777"/>
            <a:ext cx="9921877" cy="47364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2</a:t>
            </a:r>
            <a:r>
              <a:rPr lang="en-US" altLang="en-US" sz="2400" baseline="30000" dirty="0"/>
              <a:t>p</a:t>
            </a:r>
            <a:r>
              <a:rPr lang="en-US" altLang="en-US" sz="2400" dirty="0"/>
              <a:t> different designs.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Compare these two designs of 2</a:t>
            </a:r>
            <a:r>
              <a:rPr lang="en-US" altLang="en-US" sz="2400" baseline="30000" dirty="0"/>
              <a:t>4-1</a:t>
            </a:r>
            <a:r>
              <a:rPr lang="en-US" altLang="en-US" sz="2400" dirty="0"/>
              <a:t>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endParaRPr lang="en-US" altLang="en-US" sz="2400" dirty="0"/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Which one is better?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en-US" sz="2400" dirty="0"/>
              <a:t>	</a:t>
            </a:r>
          </a:p>
        </p:txBody>
      </p:sp>
      <p:pic>
        <p:nvPicPr>
          <p:cNvPr id="6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6E2293B8-28ED-B540-AF76-89796E11139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729" y="2673928"/>
            <a:ext cx="3464534" cy="1789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50FD8-4AF4-2949-A67F-4B5C0B2855E3}"/>
                  </a:ext>
                </a:extLst>
              </p:cNvPr>
              <p:cNvSpPr txBox="1"/>
              <p:nvPr/>
            </p:nvSpPr>
            <p:spPr>
              <a:xfrm>
                <a:off x="1047944" y="3301098"/>
                <a:ext cx="1676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𝐴𝐵𝐶𝐷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B450FD8-4AF4-2949-A67F-4B5C0B2855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44" y="3301098"/>
                <a:ext cx="16764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49418C8-E727-4644-A3B9-2B5D618993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262" y="2521527"/>
            <a:ext cx="3906981" cy="198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20FEF-C37F-9040-9071-5907D5310FBB}"/>
                  </a:ext>
                </a:extLst>
              </p:cNvPr>
              <p:cNvSpPr txBox="1"/>
              <p:nvPr/>
            </p:nvSpPr>
            <p:spPr>
              <a:xfrm>
                <a:off x="10275277" y="3228945"/>
                <a:ext cx="1676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𝐼</m:t>
                      </m:r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0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𝐴𝐵𝐶</m:t>
                      </m:r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820FEF-C37F-9040-9071-5907D5310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75277" y="3228945"/>
                <a:ext cx="167640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811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9028067D-8004-E24B-A167-D97ABEE10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Resolution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81019ECF-E506-834D-8383-E97ECFC3C5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600" y="1417650"/>
            <a:ext cx="10144615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Order of an effect = Number of terms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/>
              <a:t>Order of </a:t>
            </a:r>
            <a:r>
              <a:rPr lang="en-US" altLang="en-US" sz="2200" i="1" dirty="0"/>
              <a:t>ABCD </a:t>
            </a:r>
            <a:r>
              <a:rPr lang="en-US" altLang="en-US" sz="2200" dirty="0"/>
              <a:t>= 4, order of  I = 0. 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Order of a confounding = Sum of order of two terms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/>
              <a:t>E.g., AB=CDE is of order 5.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200" dirty="0"/>
          </a:p>
          <a:p>
            <a:pPr marL="533400" lvl="1" indent="0">
              <a:buNone/>
            </a:pPr>
            <a:endParaRPr lang="en-US" altLang="en-US" sz="2200" dirty="0"/>
          </a:p>
          <a:p>
            <a:pPr marL="533400" lvl="1" indent="0">
              <a:buNone/>
            </a:pPr>
            <a:endParaRPr lang="en-US" altLang="en-US" sz="22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Notation: R</a:t>
            </a:r>
            <a:r>
              <a:rPr lang="en-US" altLang="en-US" sz="2800" baseline="-25000" dirty="0"/>
              <a:t>III</a:t>
            </a:r>
            <a:r>
              <a:rPr lang="en-US" altLang="en-US" sz="2800" dirty="0"/>
              <a:t> = Resolution-III = 2</a:t>
            </a:r>
            <a:r>
              <a:rPr lang="en-US" altLang="en-US" sz="2800" baseline="30000" dirty="0"/>
              <a:t>k-p</a:t>
            </a:r>
            <a:r>
              <a:rPr lang="en-US" altLang="en-US" sz="2800" baseline="-25000" dirty="0"/>
              <a:t>III</a:t>
            </a:r>
            <a:r>
              <a:rPr lang="en-US" altLang="en-US" sz="2800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/>
              <a:t>Example 1: </a:t>
            </a:r>
            <a:r>
              <a:rPr lang="en-US" altLang="en-US" sz="2200" i="1" dirty="0"/>
              <a:t>I=ABCD</a:t>
            </a:r>
            <a:r>
              <a:rPr lang="en-US" altLang="en-US" sz="2200" dirty="0"/>
              <a:t> </a:t>
            </a:r>
            <a:r>
              <a:rPr lang="en-US" altLang="en-US" sz="1400" b="1" dirty="0">
                <a:latin typeface="Symbol" pitchFamily="2" charset="2"/>
                <a:sym typeface="Symbol" pitchFamily="2" charset="2"/>
              </a:rPr>
              <a:t> </a:t>
            </a:r>
            <a:r>
              <a:rPr lang="en-US" altLang="en-US" sz="2200" dirty="0"/>
              <a:t>R</a:t>
            </a:r>
            <a:r>
              <a:rPr lang="en-US" altLang="en-US" sz="2200" baseline="-25000" dirty="0"/>
              <a:t>IV</a:t>
            </a:r>
            <a:r>
              <a:rPr lang="en-US" altLang="en-US" sz="2200" dirty="0"/>
              <a:t> = Resolution-IV = 2</a:t>
            </a:r>
            <a:r>
              <a:rPr lang="en-US" altLang="en-US" sz="2200" baseline="30000" dirty="0"/>
              <a:t>4-1</a:t>
            </a:r>
            <a:r>
              <a:rPr lang="en-US" altLang="en-US" sz="2200" baseline="-25000" dirty="0"/>
              <a:t>IV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altLang="en-US" sz="2200" baseline="-250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2200" dirty="0"/>
              <a:t>Example: </a:t>
            </a:r>
            <a:r>
              <a:rPr lang="en-US" altLang="en-US" sz="2000" i="1" dirty="0"/>
              <a:t>I = ABD , Resolution?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800" dirty="0"/>
              <a:t>A design of higher resolution is considered a better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B7C179-9756-D24C-A9D1-85A8D049C8B8}"/>
              </a:ext>
            </a:extLst>
          </p:cNvPr>
          <p:cNvSpPr/>
          <p:nvPr/>
        </p:nvSpPr>
        <p:spPr>
          <a:xfrm>
            <a:off x="1991748" y="3429000"/>
            <a:ext cx="9008652" cy="5654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en-US" sz="2400" dirty="0">
                <a:solidFill>
                  <a:srgbClr val="0070C0"/>
                </a:solidFill>
                <a:latin typeface="Lato" panose="020F0502020204030203" pitchFamily="34" charset="77"/>
              </a:rPr>
              <a:t>Resolution of a Design = Minimum of orders of </a:t>
            </a:r>
            <a:r>
              <a:rPr lang="en-US" altLang="en-US" sz="2400" dirty="0" err="1">
                <a:solidFill>
                  <a:srgbClr val="0070C0"/>
                </a:solidFill>
                <a:latin typeface="Lato" panose="020F0502020204030203" pitchFamily="34" charset="77"/>
              </a:rPr>
              <a:t>confoundings</a:t>
            </a:r>
            <a:endParaRPr lang="en-US" altLang="en-US" sz="2400" dirty="0">
              <a:solidFill>
                <a:srgbClr val="0070C0"/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132025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026">
            <a:extLst>
              <a:ext uri="{FF2B5EF4-FFF2-40B4-BE49-F238E27FC236}">
                <a16:creationId xmlns:a16="http://schemas.microsoft.com/office/drawing/2014/main" id="{2CF6103E-3824-D944-ACA7-11A89D92B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Case Study 19.2: Scheduler Design</a:t>
            </a:r>
          </a:p>
        </p:txBody>
      </p:sp>
      <p:sp>
        <p:nvSpPr>
          <p:cNvPr id="189443" name="Rectangle 1027">
            <a:extLst>
              <a:ext uri="{FF2B5EF4-FFF2-40B4-BE49-F238E27FC236}">
                <a16:creationId xmlns:a16="http://schemas.microsoft.com/office/drawing/2014/main" id="{A7FEE476-68E1-3846-800E-5037E131D3A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91600" y="1665195"/>
            <a:ext cx="8616800" cy="4736400"/>
          </a:xfrm>
        </p:spPr>
        <p:txBody>
          <a:bodyPr>
            <a:normAutofit lnSpcReduction="10000"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/>
              <a:t>Three classes of jobs: word processing, data processing, and background data processing.</a:t>
            </a:r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endParaRPr lang="en-US" alt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en-US" sz="2400" dirty="0"/>
              <a:t>Design:  2</a:t>
            </a:r>
            <a:r>
              <a:rPr lang="en-US" altLang="en-US" sz="2400" baseline="30000" dirty="0"/>
              <a:t>5-1</a:t>
            </a:r>
            <a:r>
              <a:rPr lang="en-US" altLang="en-US" sz="2400" dirty="0"/>
              <a:t> with </a:t>
            </a:r>
            <a:r>
              <a:rPr lang="en-US" altLang="en-US" sz="2400" i="1" dirty="0"/>
              <a:t>I=ABCDE</a:t>
            </a:r>
          </a:p>
        </p:txBody>
      </p:sp>
      <p:pic>
        <p:nvPicPr>
          <p:cNvPr id="189444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5847E188-403A-D14D-BC82-E33DC8C29EF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946" y="2809000"/>
            <a:ext cx="7467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7943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75A11F9-8FB4-CA42-8451-58B0E8D3B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Measured Throughputs</a:t>
            </a:r>
          </a:p>
        </p:txBody>
      </p:sp>
      <p:pic>
        <p:nvPicPr>
          <p:cNvPr id="16486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5E28BDC-E378-4B41-B02C-B5FB04355A9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818" y="1843488"/>
            <a:ext cx="5410200" cy="442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ABAD941-ADDD-7140-8246-2921B72EDB51}"/>
              </a:ext>
            </a:extLst>
          </p:cNvPr>
          <p:cNvSpPr/>
          <p:nvPr/>
        </p:nvSpPr>
        <p:spPr>
          <a:xfrm>
            <a:off x="3520786" y="2161308"/>
            <a:ext cx="1070264" cy="4003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178428-E86A-CD48-B3E7-7396CCDC3F07}"/>
              </a:ext>
            </a:extLst>
          </p:cNvPr>
          <p:cNvSpPr txBox="1"/>
          <p:nvPr/>
        </p:nvSpPr>
        <p:spPr>
          <a:xfrm>
            <a:off x="7342907" y="1388985"/>
            <a:ext cx="379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</a:rPr>
              <a:t>Which experiments to run?,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given </a:t>
            </a:r>
            <a:r>
              <a:rPr lang="en-US" altLang="en-US" sz="2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I=ABCDE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B57B45-D7A1-3B46-9CFD-D83E94DDD05E}"/>
              </a:ext>
            </a:extLst>
          </p:cNvPr>
          <p:cNvSpPr txBox="1"/>
          <p:nvPr/>
        </p:nvSpPr>
        <p:spPr>
          <a:xfrm>
            <a:off x="7342907" y="2178042"/>
            <a:ext cx="3796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20253"/>
                </a:solidFill>
              </a:rPr>
              <a:t>Levels of D?</a:t>
            </a:r>
          </a:p>
          <a:p>
            <a:r>
              <a:rPr lang="en-US" sz="2000" dirty="0">
                <a:solidFill>
                  <a:srgbClr val="F20253"/>
                </a:solidFill>
              </a:rPr>
              <a:t>Levels of E?</a:t>
            </a:r>
          </a:p>
        </p:txBody>
      </p:sp>
    </p:spTree>
    <p:extLst>
      <p:ext uri="{BB962C8B-B14F-4D97-AF65-F5344CB8AC3E}">
        <p14:creationId xmlns:p14="http://schemas.microsoft.com/office/powerpoint/2010/main" val="1257920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5C948-F52A-104A-A9B8-85EAE34A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1D0D7-142D-D247-8B18-95726AD9E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10847433" cy="4736400"/>
          </a:xfrm>
        </p:spPr>
        <p:txBody>
          <a:bodyPr/>
          <a:lstStyle/>
          <a:p>
            <a:pPr marL="38100" indent="0">
              <a:buNone/>
            </a:pPr>
            <a:r>
              <a:rPr lang="en-US" dirty="0"/>
              <a:t>You will be able to design experiments which can capture the effects and their integrations</a:t>
            </a:r>
          </a:p>
          <a:p>
            <a:pPr marL="38100" indent="0">
              <a:buNone/>
            </a:pPr>
            <a:endParaRPr lang="en-US" dirty="0"/>
          </a:p>
          <a:p>
            <a:pPr marL="38100" indent="0">
              <a:buNone/>
            </a:pPr>
            <a:r>
              <a:rPr lang="en-US" dirty="0"/>
              <a:t>You will be able to analyze the experimental results and assess its significance</a:t>
            </a:r>
          </a:p>
          <a:p>
            <a:pPr marL="3810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825D-4A56-7748-A4B6-8AA97D2338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206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0727B08C-8F3D-DD4E-A1B7-C6232A815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Effects and Variation Explained</a:t>
            </a:r>
          </a:p>
        </p:txBody>
      </p:sp>
      <p:pic>
        <p:nvPicPr>
          <p:cNvPr id="19149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489E2A0-EF33-564B-9826-C745CF58D8D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295401"/>
            <a:ext cx="7035800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874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04AF7E6C-F94A-B041-8705-A03080A38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19.2: Conclusions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9150B9A3-1CE0-0B41-9924-890960E0EBC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80130" y="1529862"/>
            <a:ext cx="9306524" cy="4810125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For word processing throughput (T</a:t>
            </a:r>
            <a:r>
              <a:rPr lang="en-US" altLang="en-US" sz="2400" baseline="-25000" dirty="0"/>
              <a:t>W</a:t>
            </a:r>
            <a:r>
              <a:rPr lang="en-US" altLang="en-US" sz="2400" dirty="0"/>
              <a:t>):  A (Preemption), B (Time slice), and AB are important.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For interactive jobs:  E (Fairness), A (preemption), BE, and B  (time slice).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For background jobs: A (Preemption),  AB, B (Time slice), E (Fairness).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May use different policies for different classes of workloads.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Factor C (queue assignment) or any of its interaction do not have any significant impact on the throughput.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Factor D (Requiring) is not effective.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Preemption (A) impacts all workloads significantly.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Time slice (B) impacts less than preemption.</a:t>
            </a:r>
          </a:p>
          <a:p>
            <a:pPr>
              <a:lnSpc>
                <a:spcPct val="90000"/>
              </a:lnSpc>
              <a:buFont typeface="Courier New" panose="02070309020205020404" pitchFamily="49" charset="0"/>
              <a:buChar char="o"/>
            </a:pPr>
            <a:r>
              <a:rPr lang="en-US" altLang="en-US" sz="2400" dirty="0"/>
              <a:t>Fairness (E) is important for interactive jobs and slightly important for background jobs.</a:t>
            </a:r>
          </a:p>
        </p:txBody>
      </p:sp>
    </p:spTree>
    <p:extLst>
      <p:ext uri="{BB962C8B-B14F-4D97-AF65-F5344CB8AC3E}">
        <p14:creationId xmlns:p14="http://schemas.microsoft.com/office/powerpoint/2010/main" val="2080080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</a:t>
            </a:r>
            <a:r>
              <a:rPr lang="en-US" sz="2400" dirty="0"/>
              <a:t>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8058-43ED-374F-AB99-44EC204D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58" y="134815"/>
            <a:ext cx="5510234" cy="658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009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>
            <a:extLst>
              <a:ext uri="{FF2B5EF4-FFF2-40B4-BE49-F238E27FC236}">
                <a16:creationId xmlns:a16="http://schemas.microsoft.com/office/drawing/2014/main" id="{642C2069-0915-3B4D-B386-F94182FC96D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宋体" panose="02010600030101010101" pitchFamily="2" charset="-122"/>
                <a:cs typeface="Raleway" panose="020B0503030101060003" pitchFamily="34" charset="77"/>
                <a:sym typeface="Raleway" panose="020B0503030101060003" pitchFamily="34" charset="77"/>
              </a:rPr>
              <a:t>Related homework</a:t>
            </a:r>
          </a:p>
        </p:txBody>
      </p:sp>
      <p:sp>
        <p:nvSpPr>
          <p:cNvPr id="45058" name="Rectangle 3">
            <a:extLst>
              <a:ext uri="{FF2B5EF4-FFF2-40B4-BE49-F238E27FC236}">
                <a16:creationId xmlns:a16="http://schemas.microsoft.com/office/drawing/2014/main" id="{37F20560-6221-984B-8EE0-60BC72167A0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>
                <a:latin typeface="Lato" panose="020F0502020204030203" pitchFamily="34" charset="77"/>
                <a:ea typeface="宋体" panose="02010600030101010101" pitchFamily="2" charset="-122"/>
                <a:cs typeface="Lato" panose="020F0502020204030203" pitchFamily="34" charset="77"/>
                <a:sym typeface="Lato" panose="020F0502020204030203" pitchFamily="34" charset="77"/>
              </a:rPr>
              <a:t>Exercise 6</a:t>
            </a:r>
            <a:r>
              <a:rPr lang="en-US" altLang="zh-CN" b="1" dirty="0">
                <a:latin typeface="Lato" panose="020F0502020204030203" pitchFamily="34" charset="77"/>
                <a:ea typeface="宋体" panose="02010600030101010101" pitchFamily="2" charset="-122"/>
                <a:cs typeface="Lato" panose="020F0502020204030203" pitchFamily="34" charset="77"/>
                <a:sym typeface="Lato" panose="020F0502020204030203" pitchFamily="34" charset="77"/>
              </a:rPr>
              <a:t>.4, 7.4</a:t>
            </a:r>
          </a:p>
          <a:p>
            <a:pPr>
              <a:buNone/>
            </a:pPr>
            <a:endParaRPr lang="en-US" altLang="zh-CN" b="1" dirty="0">
              <a:latin typeface="Lato" panose="020F0502020204030203" pitchFamily="34" charset="77"/>
              <a:ea typeface="宋体" panose="02010600030101010101" pitchFamily="2" charset="-122"/>
              <a:cs typeface="Lato" panose="020F0502020204030203" pitchFamily="34" charset="77"/>
              <a:sym typeface="Lato" panose="020F0502020204030203" pitchFamily="34" charset="77"/>
            </a:endParaRPr>
          </a:p>
          <a:p>
            <a:pPr>
              <a:buNone/>
            </a:pPr>
            <a:endParaRPr lang="en-US" altLang="zh-CN" dirty="0">
              <a:latin typeface="Lato" panose="020F0502020204030203" pitchFamily="34" charset="77"/>
              <a:ea typeface="宋体" panose="02010600030101010101" pitchFamily="2" charset="-122"/>
              <a:cs typeface="Lato" panose="020F0502020204030203" pitchFamily="34" charset="77"/>
              <a:sym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10800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52400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448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2448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34</a:t>
            </a:fld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5199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38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2400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362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32450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35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0" y="968375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0" y="2338388"/>
            <a:ext cx="5561013" cy="1047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3315493" y="3386138"/>
            <a:ext cx="5561013" cy="2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rgbClr val="FFFFFF"/>
                </a:solidFill>
              </a:rPr>
              <a:t>lydiaychen@ieee.org</a:t>
            </a:r>
            <a:endParaRPr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87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93453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515594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226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9206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92369" y="2741723"/>
            <a:ext cx="10656277" cy="295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Design experiment is about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designing a proper set of experiments for measurement or simulation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developing a model that best describes the data obtained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analyzing the goodness of mode vis errors and variances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391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19743" y="599098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>
                <a:solidFill>
                  <a:srgbClr val="7ECEFD"/>
                </a:solidFill>
              </a:rPr>
              <a:t>Last week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3083169" y="3144838"/>
            <a:ext cx="5561013" cy="2660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 </a:t>
            </a:r>
            <a:endParaRPr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8771-FF44-8849-98A3-5D46932B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dirty="0"/>
              <a:t>2</a:t>
            </a:r>
            <a:r>
              <a:rPr lang="en-US" altLang="en-US" baseline="30000" dirty="0"/>
              <a:t>k</a:t>
            </a:r>
            <a:r>
              <a:rPr lang="en-US" altLang="en-US" dirty="0"/>
              <a:t> Factorial Designs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9813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128771-FF44-8849-98A3-5D46932B1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  <p:sp>
        <p:nvSpPr>
          <p:cNvPr id="6" name="Google Shape;161;p21">
            <a:extLst>
              <a:ext uri="{FF2B5EF4-FFF2-40B4-BE49-F238E27FC236}">
                <a16:creationId xmlns:a16="http://schemas.microsoft.com/office/drawing/2014/main" id="{9968A38E-985B-554B-96AA-5418695E5A03}"/>
              </a:ext>
            </a:extLst>
          </p:cNvPr>
          <p:cNvSpPr txBox="1">
            <a:spLocks/>
          </p:cNvSpPr>
          <p:nvPr/>
        </p:nvSpPr>
        <p:spPr>
          <a:xfrm>
            <a:off x="1117102" y="2008909"/>
            <a:ext cx="6934119" cy="26323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Examples of 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en-US" sz="2400" baseline="30000" dirty="0">
                <a:solidFill>
                  <a:schemeClr val="bg1">
                    <a:lumMod val="50000"/>
                  </a:schemeClr>
                </a:solidFill>
              </a:rPr>
              <a:t>k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 factor experiment: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77"/>
            </a:endParaRP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  <a:t>What is the MIPS given memory size and cache size? Two levels of memory sizes and two level of cache sizes</a:t>
            </a:r>
          </a:p>
          <a:p>
            <a:endParaRPr lang="en-US" sz="24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77"/>
            </a:endParaRPr>
          </a:p>
          <a:p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</a:b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</a:br>
            <a:br>
              <a:rPr lang="en-US" sz="2400" dirty="0">
                <a:solidFill>
                  <a:schemeClr val="bg1">
                    <a:lumMod val="50000"/>
                  </a:schemeClr>
                </a:solidFill>
                <a:latin typeface="Raleway" panose="020B0503030101060003" pitchFamily="34" charset="77"/>
              </a:rPr>
            </a:br>
            <a:endParaRPr lang="en-US" sz="2400" dirty="0">
              <a:solidFill>
                <a:schemeClr val="bg1">
                  <a:lumMod val="50000"/>
                </a:schemeClr>
              </a:solidFill>
              <a:latin typeface="Raleway" panose="020B0503030101060003" pitchFamily="34" charset="77"/>
            </a:endParaRPr>
          </a:p>
        </p:txBody>
      </p:sp>
      <p:pic>
        <p:nvPicPr>
          <p:cNvPr id="7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827E8CA4-151D-8143-8F95-DBA9BC94442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84" y="3325090"/>
            <a:ext cx="4662488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6460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74D4E424-6801-2940-9CAD-5FA5C4C9F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2</a:t>
            </a:r>
            <a:r>
              <a:rPr lang="en-US" altLang="zh-CN" baseline="30000">
                <a:ea typeface="宋体" panose="02010600030101010101" pitchFamily="2" charset="-122"/>
              </a:rPr>
              <a:t>k</a:t>
            </a:r>
            <a:r>
              <a:rPr lang="en-US" altLang="zh-CN">
                <a:ea typeface="宋体" panose="02010600030101010101" pitchFamily="2" charset="-122"/>
              </a:rPr>
              <a:t> Factorial Designs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347C91D1-9108-7846-A2C5-BEEC3F419D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1600" y="1417650"/>
            <a:ext cx="10127564" cy="4736400"/>
          </a:xfr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altLang="zh-CN" sz="2800" dirty="0">
                <a:ea typeface="宋体" panose="02010600030101010101" pitchFamily="2" charset="-122"/>
              </a:rPr>
              <a:t>k factors, each at two levels.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800" dirty="0">
                <a:ea typeface="宋体" panose="02010600030101010101" pitchFamily="2" charset="-122"/>
              </a:rPr>
              <a:t>Features: easy to analyze. helps in sorting out impact of factors, and good at the beginning of a study.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800" dirty="0">
                <a:ea typeface="宋体" panose="02010600030101010101" pitchFamily="2" charset="-122"/>
              </a:rPr>
              <a:t>Valid only if the effect is unidirectional. </a:t>
            </a:r>
            <a:br>
              <a:rPr lang="en-US" altLang="zh-CN" sz="2800" dirty="0">
                <a:ea typeface="宋体" panose="02010600030101010101" pitchFamily="2" charset="-122"/>
              </a:rPr>
            </a:br>
            <a:r>
              <a:rPr lang="en-US" altLang="zh-CN" sz="2800" dirty="0">
                <a:ea typeface="宋体" panose="02010600030101010101" pitchFamily="2" charset="-122"/>
              </a:rPr>
              <a:t>E.g., memory size, the number of disk drives</a:t>
            </a:r>
          </a:p>
          <a:p>
            <a:pPr marL="38100" indent="0">
              <a:buNone/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buFont typeface="Courier New" panose="02070309020205020404" pitchFamily="49" charset="0"/>
              <a:buChar char="o"/>
            </a:pPr>
            <a:r>
              <a:rPr lang="en-US" altLang="zh-CN" sz="2800" dirty="0">
                <a:solidFill>
                  <a:srgbClr val="F20253"/>
                </a:solidFill>
                <a:ea typeface="宋体" panose="02010600030101010101" pitchFamily="2" charset="-122"/>
              </a:rPr>
              <a:t>Sign Table: 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ea typeface="宋体" panose="02010600030101010101" pitchFamily="2" charset="-122"/>
              </a:rPr>
              <a:t>specific way of coding levels of factors, a powerful tool to construct small number of experiments for models </a:t>
            </a:r>
          </a:p>
          <a:p>
            <a:pPr marL="38100" indent="0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2112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266144B-CEB5-D24F-8C7D-B82888922E51}"/>
              </a:ext>
            </a:extLst>
          </p:cNvPr>
          <p:cNvGrpSpPr/>
          <p:nvPr/>
        </p:nvGrpSpPr>
        <p:grpSpPr>
          <a:xfrm>
            <a:off x="5714947" y="2620565"/>
            <a:ext cx="5444835" cy="2770217"/>
            <a:chOff x="5505488" y="2470177"/>
            <a:chExt cx="5444835" cy="2770217"/>
          </a:xfrm>
        </p:grpSpPr>
        <p:pic>
          <p:nvPicPr>
            <p:cNvPr id="5125" name="Picture 5" descr="D:\powerpnt\97\TP_tmp.bmp">
              <a:extLst>
                <a:ext uri="{FF2B5EF4-FFF2-40B4-BE49-F238E27FC236}">
                  <a16:creationId xmlns:a16="http://schemas.microsoft.com/office/drawing/2014/main" id="{4716EFE9-5A93-AB43-AD0F-C3D89B86BC9C}"/>
                </a:ext>
              </a:extLst>
            </p:cNvPr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5932" y="2480431"/>
              <a:ext cx="4890654" cy="25048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56F398D-A5E3-4A4D-BC14-718BB276D7D7}"/>
                </a:ext>
              </a:extLst>
            </p:cNvPr>
            <p:cNvSpPr/>
            <p:nvPr/>
          </p:nvSpPr>
          <p:spPr>
            <a:xfrm>
              <a:off x="5505488" y="2470177"/>
              <a:ext cx="1943947" cy="24650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743F76-7835-6048-879F-0689BE0EEB26}"/>
                </a:ext>
              </a:extLst>
            </p:cNvPr>
            <p:cNvSpPr/>
            <p:nvPr/>
          </p:nvSpPr>
          <p:spPr>
            <a:xfrm>
              <a:off x="5651014" y="2470177"/>
              <a:ext cx="5220493" cy="48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1144D4-F387-114F-A4C6-6EC9CAB2EF17}"/>
                </a:ext>
              </a:extLst>
            </p:cNvPr>
            <p:cNvSpPr/>
            <p:nvPr/>
          </p:nvSpPr>
          <p:spPr>
            <a:xfrm>
              <a:off x="5729830" y="4750614"/>
              <a:ext cx="5220493" cy="4897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6D42BA8-5DF3-6E42-A63A-9A7F95DE7FFB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32218" y="1083375"/>
                <a:ext cx="10127564" cy="473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419100" algn="l" rtl="0" eaLnBrk="1" hangingPunct="1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677480"/>
                  </a:buClr>
                  <a:buSzPts val="3000"/>
                  <a:buFont typeface="Lato"/>
                  <a:buChar char="▷"/>
                  <a:defRPr sz="30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1pPr>
                <a:lvl2pPr marL="914400" marR="0" lvl="1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○"/>
                  <a:defRPr sz="24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2pPr>
                <a:lvl3pPr marL="1371600" marR="0" lvl="2" indent="-3810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2400"/>
                  <a:buFont typeface="Lato"/>
                  <a:buChar char="■"/>
                  <a:defRPr sz="24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3pPr>
                <a:lvl4pPr marL="1828800" marR="0" lvl="3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4pPr>
                <a:lvl5pPr marL="2286000" marR="0" lvl="4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to" panose="020F0502020204030203" pitchFamily="34" charset="77"/>
                    <a:ea typeface="Lato"/>
                    <a:cs typeface="Lato"/>
                    <a:sym typeface="Lato"/>
                  </a:defRPr>
                </a:lvl5pPr>
                <a:lvl6pPr marL="2743200" marR="0" lvl="5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6pPr>
                <a:lvl7pPr marL="3200400" marR="0" lvl="6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●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7pPr>
                <a:lvl8pPr marL="3657600" marR="0" lvl="7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○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8pPr>
                <a:lvl9pPr marL="4114800" marR="0" lvl="8" indent="-342900" algn="l" rtl="0" ea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677480"/>
                  </a:buClr>
                  <a:buSzPts val="1800"/>
                  <a:buFont typeface="Lato"/>
                  <a:buChar char="■"/>
                  <a:defRPr sz="1800" b="0" i="0" u="none" strike="noStrike" cap="none">
                    <a:solidFill>
                      <a:srgbClr val="677480"/>
                    </a:solidFill>
                    <a:latin typeface="Lato"/>
                    <a:ea typeface="Lato"/>
                    <a:cs typeface="Lato"/>
                    <a:sym typeface="Lato"/>
                  </a:defRPr>
                </a:lvl9pPr>
              </a:lstStyle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Back to example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altLang="zh-CN" sz="2800" dirty="0">
                  <a:solidFill>
                    <a:srgbClr val="F20253"/>
                  </a:solidFill>
                  <a:ea typeface="宋体" panose="02010600030101010101" pitchFamily="2" charset="-122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>
                  <a:buFont typeface="Courier New" panose="02070309020205020404" pitchFamily="49" charset="0"/>
                  <a:buChar char="o"/>
                </a:pPr>
                <a:r>
                  <a:rPr lang="en-US" altLang="zh-CN" sz="2800" dirty="0">
                    <a:ea typeface="宋体" panose="02010600030101010101" pitchFamily="2" charset="-122"/>
                  </a:rPr>
                  <a:t>Model</a:t>
                </a:r>
              </a:p>
              <a:p>
                <a:pPr marL="38100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             </m:t>
                    </m:r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𝐴𝐵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𝐴</m:t>
                            </m:r>
                            <m:r>
                              <a:rPr lang="en-US" altLang="zh-CN" sz="2800" i="1">
                                <a:solidFill>
                                  <a:schemeClr val="bg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𝐵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 marL="38100" indent="0">
                  <a:buNone/>
                </a:pPr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 marL="4953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       </m:t>
                    </m:r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𝑦</m:t>
                    </m:r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=40+2</m:t>
                    </m:r>
                    <m:r>
                      <a:rPr lang="en-US" altLang="zh-CN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0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sub>
                    </m:sSub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10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8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50</m:t>
                    </m:r>
                    <m:sSub>
                      <m:sSubPr>
                        <m:ctrlP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𝐴𝐵</m:t>
                        </m:r>
                      </m:sub>
                    </m:sSub>
                  </m:oMath>
                </a14:m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 marL="495300" lvl="1" indent="0">
                  <a:buNone/>
                </a:pPr>
                <a:endParaRPr lang="en-US" altLang="zh-CN" sz="2800" dirty="0"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buFont typeface="Courier New" panose="02070309020205020404" pitchFamily="49" charset="0"/>
                  <a:buChar char="o"/>
                </a:pPr>
                <a:r>
                  <a:rPr lang="en-US" altLang="zh-CN" sz="2400" b="1" dirty="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Interpretation</a:t>
                </a:r>
                <a:r>
                  <a:rPr lang="en-US" altLang="zh-CN" sz="2400" dirty="0">
                    <a:ea typeface="宋体" panose="02010600030101010101" pitchFamily="2" charset="-122"/>
                  </a:rPr>
                  <a:t>: Mean performance = 40 MIPS, Effect of memory = 20 MIPS; Effect of cache = 10 MIPS, Interaction between memory and cache = 5 MIPS</a:t>
                </a:r>
              </a:p>
              <a:p>
                <a:pPr>
                  <a:buFont typeface="Courier New" panose="02070309020205020404" pitchFamily="49" charset="0"/>
                  <a:buChar char="o"/>
                </a:pPr>
                <a:endParaRPr lang="en-US" altLang="zh-CN" sz="2400" dirty="0">
                  <a:ea typeface="宋体" panose="02010600030101010101" pitchFamily="2" charset="-122"/>
                </a:endParaRPr>
              </a:p>
              <a:p>
                <a:pPr marL="38100" indent="0">
                  <a:buFont typeface="Lato"/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A6D42BA8-5DF3-6E42-A63A-9A7F95DE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218" y="1083375"/>
                <a:ext cx="10127564" cy="4736400"/>
              </a:xfrm>
              <a:prstGeom prst="rect">
                <a:avLst/>
              </a:prstGeom>
              <a:blipFill>
                <a:blip r:embed="rId5"/>
                <a:stretch>
                  <a:fillRect l="-751" b="-1069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2" name="Rectangle 2">
            <a:extLst>
              <a:ext uri="{FF2B5EF4-FFF2-40B4-BE49-F238E27FC236}">
                <a16:creationId xmlns:a16="http://schemas.microsoft.com/office/drawing/2014/main" id="{2FA1B5E0-00BC-8445-B86F-AB79DCFA4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87288" y="142499"/>
            <a:ext cx="9490255" cy="11430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Model : option 1</a:t>
            </a:r>
          </a:p>
        </p:txBody>
      </p:sp>
      <p:pic>
        <p:nvPicPr>
          <p:cNvPr id="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74298072-512C-C14E-A82E-C3945293A64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091" y="1483584"/>
            <a:ext cx="3519055" cy="1130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10317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9;\begin{center}  Performance in MIPS\\&#13;&#10;&#9;\begin{tabular}{|l|r|r|}&#13;&#10;&#9;\hline Cache &amp; \multicolumn{2}{|c|}{Memory Size}\\&#13;&#10;&#9;\cline{2-3} Size &amp; 4M Bytes &amp; 16M Bytes\\&#13;&#10;&#9;\hline 1K &amp; 15 &amp; 45\\&#13;&#10;&#9; 2K &amp; 25 &amp; 75\\&#13;&#10;&#9;\hline&#13;&#10;&#9;\end{tabular}\\&#13;&#10;&#9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53"/>
  <p:tag name="PICTUREFILESIZE" val="2932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Sample Variance of $y$} = s_y^2 = \frac{&#13;&#10;\sum_{i=1}^{2^2} (y_{i}-\bar{y})^2}{2^2-1}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192"/>
  <p:tag name="PICTUREFILESIZE" val="17326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Total Variation of $y$} = \mbox{SST} = \sum_{i=1}^{2^2}&#13;&#10;(y_{i}-\bar{y})^2 \]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183"/>
  <p:tag name="PICTUREFILESIZE" val="20473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frac{SSA}{SST}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22"/>
  <p:tag name="PICTUREFILESIZE" val="417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newcommand{\C}[2]{\left(\begin{array}{c} {#1}\\{#2} \end{array} \right)}&#13;&#10;\begin{tabular}{l} k main effects\\&#13;&#10;&#9;$\C{k}{2} $two factor interactions\\&#13;&#10;&#9;$\C{k}{3} $three factor interactions...\\&#13;&#10;&#9;\end{tabula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3"/>
  <p:tag name="PICTUREFILESIZE" val="1613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lll}&#13;&#10;\hline &amp; Factor &amp; Level -1 &amp; Level 1\\&#13;&#10;\hline A &amp; Memory Size &amp; 4MB &amp; 16MB\\&#13;&#10; B &amp; Cache Size &amp; 1kB &amp; 2kB\\&#13;&#10; C &amp; Number of Processors &amp; 1 &amp; 2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7"/>
  <p:tag name="PICTUREFILESIZE" val="1975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&#13;&#10;\begin{tabular}{lrrrrrrrr}&#13;&#10;\hline I &amp; A &amp; B &amp; C &amp; AB &amp; AC &amp; BC &amp; ABC &amp; y\\&#13;&#10;\hline 1 &amp; -1 &amp; -1 &amp; -1 &amp; 1 &amp; 1 &amp; 1 &amp; -1 &amp; 14\\&#13;&#10; 1 &amp; 1 &amp; -1 &amp; -1 &amp; -1 &amp; -1 &amp; 1 &amp; 1 &amp; 22\\&#13;&#10; 1 &amp; -1 &amp; 1 &amp; -1 &amp; -1 &amp; 1 &amp; -1 &amp; 1 &amp; 10\\&#13;&#10; 1 &amp; 1 &amp; 1 &amp; -1 &amp; 1 &amp; -1 &amp; -1 &amp; -1 &amp; 34\\&#13;&#10; 1 &amp; -1 &amp; -1 &amp; 1 &amp; 1 &amp; -1 &amp; -1 &amp; 1 &amp; 46\\&#13;&#10; 1 &amp; 1 &amp; -1 &amp; 1 &amp; -1 &amp; 1 &amp; -1 &amp; -1 &amp; 58\\&#13;&#10; 1 &amp; -1 &amp; 1 &amp; 1 &amp; -1 &amp; -1 &amp; 1 &amp; -1 &amp; 50\\&#13;&#10; 1 &amp; 1 &amp; 1 &amp; 1 &amp; 1 &amp; 1 &amp; 1 &amp; 1 &amp; 86\\&#13;&#10;\hline 320 &amp; 80 &amp; 40 &amp; 160 &amp; 40 &amp; 16 &amp; 24 &amp; 9 &amp; Total\\&#13;&#10; 40 &amp; 10 &amp; 5 &amp; 20 &amp; 5 &amp; 2 &amp; 3 &amp; 1 &amp; Total/8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3420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D &amp; E &amp; F &amp; G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1695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D &amp; E &amp; F &amp; G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169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lrrrrrrrr}&#13;&#10;\hline I &amp; A &amp; B &amp; C &amp; D &amp; E &amp; F &amp; G &amp; y\\&#13;&#10;\hline 1 &amp; -1 &amp; -1 &amp; -1 &amp; 1 &amp; 1 &amp; 1 &amp; -1 &amp; 20\\&#13;&#10; 1 &amp; 1 &amp; -1 &amp; -1 &amp; -1 &amp; -1 &amp; 1 &amp; 1 &amp; 35\\&#13;&#10; 1 &amp; -1 &amp; 1 &amp; -1 &amp; -1 &amp; 1 &amp; -1 &amp; 1 &amp; 7\\&#13;&#10; 1 &amp; 1 &amp; 1 &amp; -1 &amp; 1 &amp; -1 &amp; -1 &amp; -1 &amp; 42\\&#13;&#10; 1 &amp; -1 &amp; -1 &amp; 1 &amp; 1 &amp; -1 &amp; -1 &amp; 1 &amp; 36\\&#13;&#10; 1 &amp; 1 &amp; -1 &amp; 1 &amp; -1 &amp; 1 &amp; -1 &amp; -1 &amp; 50\\&#13;&#10; 1 &amp; -1 &amp; 1 &amp; 1 &amp; -1 &amp; -1 &amp; 1 &amp; -1 &amp; 45\\&#13;&#10; 1 &amp; 1 &amp; 1 &amp; 1 &amp; 1 &amp; 1 &amp; 1 &amp; 1 &amp; 82\\&#13;&#10;\hline 317 &amp; 101 &amp; 35 &amp; 109 &amp; 43 &amp; 1 &amp; 47 &amp; 3 &amp; Total\\&#13;&#10; 39.62 &amp; 12.62 &amp; 4.37 &amp; 13.62 &amp; 5.37 &amp; 0.125 &amp; 5.87 &amp; 0.37 &amp; Total/8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3"/>
  <p:tag name="PICTUREFILESIZE" val="5929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ABC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7"/>
  <p:tag name="PICTUREFILESIZE" val="1945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9;\begin{eqnarray*}  x_A &amp;=&amp;&#13;&#10;&#9;\left|\begin{array}{ll} -1 &amp; \mbox{if 4M bytes memory}\\1  &amp; \mbox{if 16M bytes memory}\\&#13;&#10;&#9; \end{array}\right. \\&#13;&#10;&#9;  x_B &amp;=&amp;&#13;&#10;&#9;\left|\begin{array}{ll} -1 &amp; \mbox{if 1K bytes cache}\\1  &amp; \mbox{if 2K bytes cache}\\&#13;&#10;&#9; \end{array}\right. \\&#13;&#10;&#9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65"/>
  <p:tag name="PICTUREFILESIZE" val="2936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D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3"/>
  <p:tag name="PICTUREFILESIZE" val="1834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A &amp;=&amp; \sum_i y_i x_{Ai} \\&#13;&#10; &amp;=&amp; \frac{-y_1+y_2-y_3+y_4-y_5+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1140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{D} &amp;=&amp; \sum_i y_ix_{Di} \\&#13;&#10; &amp;=&amp; \frac{-y_1+y_2+y_3-y_4+y_5-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9"/>
  <p:tag name="PICTUREFILESIZE" val="1130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D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3"/>
  <p:tag name="PICTUREFILESIZE" val="1834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q_{ABC}&amp;=&amp;\sum_i y_i x_{Ai} x_{Bi} x_{Ci} \\&#13;&#10; &amp;=&amp; \frac{-y_1+y_2+y_3-y_4+y_5-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1"/>
  <p:tag name="PICTUREFILESIZE" val="1316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D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3"/>
  <p:tag name="PICTUREFILESIZE" val="1834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Another $2^{4-1}$ Experimental Design\\&#13;&#10;\begin{tabular}{crrrrrrr}&#13;&#10;\hline Expt No. &amp; A &amp; B &amp; C &amp; D &amp; AC &amp; BC &amp; ABC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0"/>
  <p:tag name="PICTUREFILESIZE" val="2498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Factors and Levels in the Scheduler Design Study\\&#13;&#10;\begin{tabular}{llll}&#13;&#10;\hline Symbol &amp; Factor &amp; Level -1 &amp; Level 1\\&#13;&#10;\hline A &amp; Preemption &amp; No &amp; Yes\\&#13;&#10; B &amp; Time Slice &amp; Small &amp; Large \\&#13;&#10;C &amp; Queue Assignment &amp; One Queue &amp; Two Queues\\&#13;&#10; D &amp; Requeueing &amp; Two Queues &amp; Five Queues\\&#13;&#10; E &amp; Fairness &amp; Off &amp; On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2"/>
  <p:tag name="PICTUREFILESIZE" val="6700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rrrrrrrrr}&#13;&#10;\hline No.&amp; A  &amp; B  &amp; C  &amp; D  &amp; E &amp; $T_W$ &amp; $T_I$ &amp; $T_B$\\&#13;&#10;\hline  1 &amp; -1 &amp; -1 &amp; -1 &amp; -1 &amp; 1 &amp; 15.0 &amp; 25.0 &amp; 15.2\\&#13;&#10;  2 &amp; 1 &amp; -1 &amp; -1 &amp; -1 &amp; -1 &amp; 11.0 &amp; 41.0 &amp; 3.0\\&#13;&#10;  3 &amp; -1 &amp; 1 &amp; -1 &amp; -1 &amp; -1 &amp; 25.0 &amp; 36.0 &amp; 21.0\\&#13;&#10;  4 &amp; 1 &amp; 1 &amp; -1 &amp; -1 &amp; 1 &amp; 10.0 &amp; 15.7 &amp; 8.6\\&#13;&#10;  5 &amp; -1 &amp; -1 &amp; 1 &amp; -1 &amp; -1 &amp; 14.0 &amp; 63.9 &amp;7.5\\&#13;&#10;  6 &amp; 1 &amp; -1 &amp; 1 &amp; -1 &amp; 1 &amp; 10.0 &amp; 13.2 &amp;7.5\\&#13;&#10;  7 &amp; -1 &amp; 1 &amp; 1 &amp; -1 &amp; 1 &amp; 28.0 &amp; 36.3 &amp;20.2\\&#13;&#10;  8 &amp; 1 &amp; 1 &amp; 1 &amp; -1 &amp; -1 &amp; 11.0 &amp; 23.0 &amp; 3.0\\&#13;&#10;  9 &amp; -1 &amp; -1 &amp; -1 &amp; 1 &amp; -1 &amp; 14.0 &amp; 66.1 &amp; 6.4\\&#13;&#10;  10 &amp; 1 &amp; -1 &amp; -1 &amp; 1 &amp; 1 &amp; 10.0 &amp; 9.1 &amp; 8.4\\&#13;&#10;  11 &amp; -1 &amp; 1 &amp; -1 &amp; 1 &amp; 1 &amp; 27.0 &amp; 34.6 &amp; 15.7\\&#13;&#10;  12 &amp; 1 &amp; 1 &amp; -1 &amp; 1 &amp; -1 &amp; 11.0 &amp; 23.0 &amp; 3.0\\&#13;&#10;  13 &amp; -1 &amp; -1 &amp; 1 &amp; 1 &amp; 1 &amp; 14.0 &amp; 26.0 &amp; 12.0\\&#13;&#10;  14 &amp; 1 &amp; -1 &amp; 1 &amp; 1 &amp; -1 &amp; 11.0 &amp; 38.0 &amp; 2.0\\&#13;&#10;  15 &amp; -1 &amp; 1 &amp; 1 &amp; 1 &amp; -1 &amp; 25.0 &amp; 35.0 &amp; 17.2\\&#13;&#10;  16 &amp; 1 &amp; 1 &amp; 1 &amp; 1 &amp; 1 &amp; 11.0 &amp; 22.0 &amp; 2.0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9"/>
  <p:tag name="PICTUREFILESIZE" val="6511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scda.ain&#13;&#10;\begin{tabular}{|c|c|c|c|}&#13;&#10;\hline Confounded &amp; $T_W$ &amp; $T_I$ &amp; $T_B$\\&#13;&#10;\begin{tabular}{rr}&#13;&#10;\hline&#13;&#10;\multicolumn{2}{c}{Effects}\\&#13;&#10; 1 &amp; 2\\&#13;&#10;\hline I  &amp; ABCDE\\&#13;&#10; A  &amp; BCDE\\&#13;&#10; B  &amp; ACDE\\&#13;&#10; C  &amp; ABDE\\&#13;&#10; D  &amp; ABCE\\&#13;&#10; AB  &amp; CDE\\&#13;&#10; AC  &amp; BDE\\&#13;&#10; AD  &amp; BCE\\&#13;&#10; BC  &amp; ADE\\&#13;&#10; BD  &amp; ACE\\&#13;&#10; CD  &amp; ABE\\&#13;&#10; DE &amp; ABC  \\&#13;&#10; CE &amp; ABD  \\&#13;&#10;  BE &amp; ACD  \\&#13;&#10;  AE &amp; BCD  \\&#13;&#10;  E &amp; ABCD \\&#13;&#10;\end{tabular} &amp;&#13;&#10;\begin{tabular}{rr}&#13;&#10;\hline Esti-&amp; Perc.\\&#13;&#10; mate &amp; Var.\\&#13;&#10;\hline  15.44 &amp; \\&#13;&#10;  -4.81 &amp; 55.5\% \\&#13;&#10;  3.06 &amp; 22.5\% \\&#13;&#10;  0.06 &amp; 0.0\% \\&#13;&#10;  -0.06 &amp; 0.0\% \\&#13;&#10;  -2.94 &amp; 20.7\% \\&#13;&#10;  0.06 &amp; 0.0\% \\&#13;&#10;  0.19 &amp; 0.1\% \\&#13;&#10;  0.19 &amp; 0.1\% \\&#13;&#10;  0.06 &amp; 0.0\% \\&#13;&#10;  -0.19 &amp; 0.1\% \\&#13;&#10;  -0.06 &amp; 0.0\% \\&#13;&#10;  0.06 &amp; 0.0\% \\&#13;&#10;  0.31 &amp; 0.2\% \\&#13;&#10;  -0.56 &amp; 0.8\% \\&#13;&#10;  0.19 &amp; 0.1\% \\&#13;&#10;\end{tabular} &amp;&#13;&#10;\begin{tabular}{rr}&#13;&#10;\hline Esti-&amp; Perc.\\&#13;&#10; mate &amp; Var.\\&#13;&#10;\hline  31.74 &amp; \\&#13;&#10;  -8.62 &amp; 31.0\% \\&#13;&#10;  -3.54 &amp; 5.2\% \\&#13;&#10;  0.43 &amp; 0.1\% \\&#13;&#10;  -0.02 &amp; 0.0\% \\&#13;&#10;  1.34 &amp; 0.8\% \\&#13;&#10; 0.49 &amp; 0.1\% \\&#13;&#10;  -0.08 &amp; 0.0\% \\&#13;&#10;  0.44 &amp; 0.1\% \\&#13;&#10;  0.47 &amp; 0.1\% \\&#13;&#10;  -1.91 &amp; 1.5\% \\&#13;&#10;  0.21 &amp; 0.0\% \\&#13;&#10;  1.21 &amp; 0.6\% \\&#13;&#10;  7.96 &amp; 26.4\% \\&#13;&#10;  0.88 &amp; 0.3\% \\&#13;&#10;  -9.01 &amp; 33.8\% \\&#13;&#10;\end{tabular} &amp;&#13;&#10;\begin{tabular}{rr}&#13;&#10;\hline Esti-&amp; Perc.\\&#13;&#10; mate &amp; Var.\\&#13;&#10;\hline  9.54 &amp; \\&#13;&#10;  -4.86 &amp; 58.8\% \\&#13;&#10;  1.79 &amp; 8.0\% \\&#13;&#10;  -0.62 &amp; 1.0\% \\&#13;&#10;  -1.21 &amp; 3.6\% \\&#13;&#10;  -2.33 &amp; 13.5\% \\&#13;&#10;  -0.44 &amp; 0.5\% \\&#13;&#10;  0.37 &amp; 0.3\% \\&#13;&#10;  -0.12 &amp; 0.0\% \\&#13;&#10;  -0.66 &amp; 1.1\% \\&#13;&#10;  0.58 &amp; 0.8\% \\&#13;&#10;  -0.47 &amp; 0.5\% \\&#13;&#10;  -0.16 &amp; 0.1\% \\&#13;&#10;  -1.37 &amp; 4.7\% \\&#13;&#10;  0.28 &amp; 0.2\% \\&#13;&#10;  1.66 &amp; 6.8\% \\&#13;&#10;\end{tabular}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1"/>
  <p:tag name="PICTUREFILESIZE" val="16125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=q_0+q_Ax_A+q_Bx_B+q_{AB}x_Ax_B \]&#13;&#10;Observations:&#13;&#10;\[ 15=q_0-q_A-q_B+q_{AB} \]&#13;&#10;\[ 45=q_0+q_A-q_B-q_{AB} \]&#13;&#10;\[ 25=q_0-q_A+q_B-q_{AB} \]&#13;&#10;\[ 75=q_0+q_A+q_B+q_{AB} \]&#13;&#10;Solution:&#13;&#10;\[ y=40+20x_A+10x_B+5x_Ax_B \]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248"/>
  <p:tag name="PICTUREFILESIZE" val="11009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&#9;\begin{tabular}{crrr}&#13;&#10;&#9;\hline Experiment &amp; A &amp; B &amp; y\\&#13;&#10;&#9;\hline 1 &amp; -1 &amp; -1 &amp; $y_1$\\&#13;&#10;&#9; 2 &amp; 1 &amp; -1 &amp; $y_2$\\&#13;&#10;&#9; 3 &amp; -1 &amp; 1 &amp; $y_3$\\&#13;&#10;&#9; 4 &amp; 1 &amp; 1 &amp; $y_4$\\&#13;&#10;&#9;\hline&#13;&#10;&#9;\end{tabular}&#13;&#10;&#9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949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q_0 = \frac{1}{4}(y_1+y_2+y_3+y_4)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11"/>
  <p:tag name="PICTUREFILESIZE" val="73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q_A = \frac{1}{4}(-y_1+y_2-y_3+y_4)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21"/>
  <p:tag name="PICTUREFILESIZE" val="759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q_B = \frac{1}{4}(-y_1-y_2+y_3+y_4)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21"/>
  <p:tag name="PICTUREFILESIZE" val="76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q_{AB} = \frac{1}{4}(y_1-y_2-y_3+y_4)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16m"/>
  <p:tag name="ORIGWIDTH" val="119"/>
  <p:tag name="PICTUREFILESIZE" val="785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 = q_0 + q_A x_A + q_B x_B + q_{AB} x_A x_B \]&#13;&#10;\[ y_1 = q_0 - q_A - q_B + q_{AB} \]&#13;&#10;\[ y_2 = q_0 + q_A - q_B - q_{AB} \]&#13;&#10;\[ y_3 = q_0 - q_A + q_B - q_{AB} \]&#13;&#10;\[ y_4 = q_0 + q_A + q_B + q_{AB} \]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153"/>
  <p:tag name="PICTUREFILESIZE" val="453502"/>
</p:tagLst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" id="{03370ED4-33A6-D64C-A178-D41A0F499766}" vid="{33EDE34B-6FF0-9F42-BCBA-E53F25D7E3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</Template>
  <TotalTime>889</TotalTime>
  <Words>1512</Words>
  <Application>Microsoft Macintosh PowerPoint</Application>
  <PresentationFormat>Widescreen</PresentationFormat>
  <Paragraphs>299</Paragraphs>
  <Slides>39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Cambria Math</vt:lpstr>
      <vt:lpstr>Courier New</vt:lpstr>
      <vt:lpstr>Happy Monkey</vt:lpstr>
      <vt:lpstr>Lato</vt:lpstr>
      <vt:lpstr>Raleway</vt:lpstr>
      <vt:lpstr>Symbol</vt:lpstr>
      <vt:lpstr>Wingdings</vt:lpstr>
      <vt:lpstr>Antonio template</vt:lpstr>
      <vt:lpstr>CS 4215: Quantitative Performance Evaluation for Computing ystems</vt:lpstr>
      <vt:lpstr>Comparison questions?</vt:lpstr>
      <vt:lpstr>Learning objective</vt:lpstr>
      <vt:lpstr>PowerPoint Presentation</vt:lpstr>
      <vt:lpstr>Last week</vt:lpstr>
      <vt:lpstr>2k Factorial Designs</vt:lpstr>
      <vt:lpstr>PowerPoint Presentation</vt:lpstr>
      <vt:lpstr>2k Factorial Designs</vt:lpstr>
      <vt:lpstr>Model : option 1</vt:lpstr>
      <vt:lpstr>Model: by sign table</vt:lpstr>
      <vt:lpstr>Model: by design table</vt:lpstr>
      <vt:lpstr>ANOVA</vt:lpstr>
      <vt:lpstr>Computer results</vt:lpstr>
      <vt:lpstr>General 2k Factorial Designs</vt:lpstr>
      <vt:lpstr>2k Design Example</vt:lpstr>
      <vt:lpstr>Bonus exercise</vt:lpstr>
      <vt:lpstr>2k-p Fractional Factorial Designs</vt:lpstr>
      <vt:lpstr>Examples of 2k-p Fractional factor experiment:  An application, say, face recognition app, can be executed with different combinations of   Processors Memory sizes Different versions of implementations Different hyperparameters of deep neural networks - network architecture - learning rate - batch size - network … …</vt:lpstr>
      <vt:lpstr>2k-p Fractional Factorial Designs</vt:lpstr>
      <vt:lpstr>Understanding the sign table</vt:lpstr>
      <vt:lpstr>Fractional Design Features</vt:lpstr>
      <vt:lpstr>Analysis of Fractional Factorial Designs</vt:lpstr>
      <vt:lpstr>Constructing sign Table for a 2k-p Design </vt:lpstr>
      <vt:lpstr>Confounding</vt:lpstr>
      <vt:lpstr>Algebra of Confounding</vt:lpstr>
      <vt:lpstr>A fractional factorial design is not unique. </vt:lpstr>
      <vt:lpstr>Design Resolution</vt:lpstr>
      <vt:lpstr>Case Study 19.2: Scheduler Design</vt:lpstr>
      <vt:lpstr>Measured Throughputs</vt:lpstr>
      <vt:lpstr>Effects and Variation Explained</vt:lpstr>
      <vt:lpstr>Case Study 19.2: Conclusions</vt:lpstr>
      <vt:lpstr>Bonus quiz</vt:lpstr>
      <vt:lpstr>Related homework</vt:lpstr>
      <vt:lpstr>Want big impact?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Chen</dc:creator>
  <cp:lastModifiedBy>Lydia Chen</cp:lastModifiedBy>
  <cp:revision>68</cp:revision>
  <cp:lastPrinted>2019-06-10T12:13:55Z</cp:lastPrinted>
  <dcterms:created xsi:type="dcterms:W3CDTF">2019-06-09T17:15:33Z</dcterms:created>
  <dcterms:modified xsi:type="dcterms:W3CDTF">2019-06-12T00:20:21Z</dcterms:modified>
</cp:coreProperties>
</file>